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8.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0.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media/image53.jpg" ContentType="image/jpeg"/>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4"/>
  </p:sldMasterIdLst>
  <p:notesMasterIdLst>
    <p:notesMasterId r:id="rId51"/>
  </p:notesMasterIdLst>
  <p:handoutMasterIdLst>
    <p:handoutMasterId r:id="rId52"/>
  </p:handoutMasterIdLst>
  <p:sldIdLst>
    <p:sldId id="256" r:id="rId5"/>
    <p:sldId id="280" r:id="rId6"/>
    <p:sldId id="307" r:id="rId7"/>
    <p:sldId id="308" r:id="rId8"/>
    <p:sldId id="258" r:id="rId9"/>
    <p:sldId id="260" r:id="rId10"/>
    <p:sldId id="261" r:id="rId11"/>
    <p:sldId id="283" r:id="rId12"/>
    <p:sldId id="259" r:id="rId13"/>
    <p:sldId id="263" r:id="rId14"/>
    <p:sldId id="265" r:id="rId15"/>
    <p:sldId id="266" r:id="rId16"/>
    <p:sldId id="284" r:id="rId17"/>
    <p:sldId id="282" r:id="rId18"/>
    <p:sldId id="281" r:id="rId19"/>
    <p:sldId id="270" r:id="rId20"/>
    <p:sldId id="262" r:id="rId21"/>
    <p:sldId id="268" r:id="rId22"/>
    <p:sldId id="271" r:id="rId23"/>
    <p:sldId id="267" r:id="rId24"/>
    <p:sldId id="292" r:id="rId25"/>
    <p:sldId id="269" r:id="rId26"/>
    <p:sldId id="274" r:id="rId27"/>
    <p:sldId id="272" r:id="rId28"/>
    <p:sldId id="275" r:id="rId29"/>
    <p:sldId id="290" r:id="rId30"/>
    <p:sldId id="291" r:id="rId31"/>
    <p:sldId id="276" r:id="rId32"/>
    <p:sldId id="286" r:id="rId33"/>
    <p:sldId id="287" r:id="rId34"/>
    <p:sldId id="288" r:id="rId35"/>
    <p:sldId id="289"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3">
          <p15:clr>
            <a:srgbClr val="A4A3A4"/>
          </p15:clr>
        </p15:guide>
        <p15:guide id="2"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1812"/>
    <a:srgbClr val="D41F3B"/>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6" autoAdjust="0"/>
    <p:restoredTop sz="90408" autoAdjust="0"/>
  </p:normalViewPr>
  <p:slideViewPr>
    <p:cSldViewPr snapToGrid="0" showGuides="1">
      <p:cViewPr varScale="1">
        <p:scale>
          <a:sx n="115" d="100"/>
          <a:sy n="115" d="100"/>
        </p:scale>
        <p:origin x="1032" y="200"/>
      </p:cViewPr>
      <p:guideLst>
        <p:guide orient="horz" pos="4173"/>
        <p:guide pos="7412"/>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scd\Groups\RAD\ICS\PPS%20Team\Accelerator\Current%20projects\Power%20supply%20upgrade\PPS%20event\Kelly%20Mahoney%20review\3%20Test%20stand%20results\Test%20Stand%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zzx:Desktop:2016-12-27:Weekly_summary_2016-12-2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zzx:Desktop:2016-12-27:Weekly_summary_2016-12-2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a:solidFill>
                <a:srgbClr val="008000"/>
              </a:solidFill>
            </a:defRPr>
          </a:pPr>
          <a:endParaRPr lang="en-US"/>
        </a:p>
      </c:txPr>
    </c:title>
    <c:autoTitleDeleted val="0"/>
    <c:plotArea>
      <c:layout>
        <c:manualLayout>
          <c:layoutTarget val="inner"/>
          <c:xMode val="edge"/>
          <c:yMode val="edge"/>
          <c:x val="8.7679722477341598E-2"/>
          <c:y val="8.6969696969697002E-2"/>
          <c:w val="0.89311006706928497"/>
          <c:h val="0.79471391076115505"/>
        </c:manualLayout>
      </c:layout>
      <c:scatterChart>
        <c:scatterStyle val="lineMarker"/>
        <c:varyColors val="0"/>
        <c:ser>
          <c:idx val="0"/>
          <c:order val="0"/>
          <c:tx>
            <c:v>Input Voltage vs. # Outputs ON</c:v>
          </c:tx>
          <c:spPr>
            <a:ln w="28575">
              <a:solidFill>
                <a:srgbClr val="00B050"/>
              </a:solidFill>
              <a:prstDash val="dash"/>
            </a:ln>
          </c:spPr>
          <c:marker>
            <c:spPr>
              <a:solidFill>
                <a:srgbClr val="00B050"/>
              </a:solidFill>
              <a:ln>
                <a:solidFill>
                  <a:schemeClr val="tx1"/>
                </a:solidFill>
              </a:ln>
            </c:spPr>
          </c:marker>
          <c:xVal>
            <c:numRef>
              <c:f>Sheet1!$B$2:$M$2</c:f>
              <c:numCache>
                <c:formatCode>General</c:formatCode>
                <c:ptCount val="12"/>
                <c:pt idx="0">
                  <c:v>0</c:v>
                </c:pt>
                <c:pt idx="1">
                  <c:v>0</c:v>
                </c:pt>
                <c:pt idx="2">
                  <c:v>1</c:v>
                </c:pt>
                <c:pt idx="3">
                  <c:v>2</c:v>
                </c:pt>
                <c:pt idx="4">
                  <c:v>3</c:v>
                </c:pt>
                <c:pt idx="5">
                  <c:v>4</c:v>
                </c:pt>
                <c:pt idx="6">
                  <c:v>5</c:v>
                </c:pt>
                <c:pt idx="7">
                  <c:v>6</c:v>
                </c:pt>
                <c:pt idx="8">
                  <c:v>7</c:v>
                </c:pt>
                <c:pt idx="9">
                  <c:v>8</c:v>
                </c:pt>
                <c:pt idx="10">
                  <c:v>9</c:v>
                </c:pt>
                <c:pt idx="11">
                  <c:v>16</c:v>
                </c:pt>
              </c:numCache>
            </c:numRef>
          </c:xVal>
          <c:yVal>
            <c:numRef>
              <c:f>Sheet1!$B$12:$M$12</c:f>
              <c:numCache>
                <c:formatCode>General</c:formatCode>
                <c:ptCount val="12"/>
                <c:pt idx="0">
                  <c:v>1.6</c:v>
                </c:pt>
                <c:pt idx="1">
                  <c:v>1.6</c:v>
                </c:pt>
                <c:pt idx="2">
                  <c:v>2.2000000000000002</c:v>
                </c:pt>
                <c:pt idx="3">
                  <c:v>2.75</c:v>
                </c:pt>
                <c:pt idx="4">
                  <c:v>3.3</c:v>
                </c:pt>
                <c:pt idx="5">
                  <c:v>3.9</c:v>
                </c:pt>
                <c:pt idx="6">
                  <c:v>4.4000000000000004</c:v>
                </c:pt>
                <c:pt idx="7">
                  <c:v>5</c:v>
                </c:pt>
                <c:pt idx="8">
                  <c:v>5.5</c:v>
                </c:pt>
                <c:pt idx="9">
                  <c:v>6.1</c:v>
                </c:pt>
                <c:pt idx="10">
                  <c:v>6.6</c:v>
                </c:pt>
                <c:pt idx="11">
                  <c:v>13.1</c:v>
                </c:pt>
              </c:numCache>
            </c:numRef>
          </c:yVal>
          <c:smooth val="1"/>
          <c:extLst>
            <c:ext xmlns:c16="http://schemas.microsoft.com/office/drawing/2014/chart" uri="{C3380CC4-5D6E-409C-BE32-E72D297353CC}">
              <c16:uniqueId val="{00000000-0624-2C4E-836F-9582F1F1A188}"/>
            </c:ext>
          </c:extLst>
        </c:ser>
        <c:dLbls>
          <c:showLegendKey val="0"/>
          <c:showVal val="0"/>
          <c:showCatName val="0"/>
          <c:showSerName val="0"/>
          <c:showPercent val="0"/>
          <c:showBubbleSize val="0"/>
        </c:dLbls>
        <c:axId val="-796708128"/>
        <c:axId val="-796090592"/>
      </c:scatterChart>
      <c:valAx>
        <c:axId val="-796708128"/>
        <c:scaling>
          <c:orientation val="minMax"/>
          <c:max val="20"/>
          <c:min val="0"/>
        </c:scaling>
        <c:delete val="0"/>
        <c:axPos val="b"/>
        <c:title>
          <c:tx>
            <c:rich>
              <a:bodyPr/>
              <a:lstStyle/>
              <a:p>
                <a:pPr>
                  <a:defRPr/>
                </a:pPr>
                <a:r>
                  <a:rPr lang="en-US"/>
                  <a:t># Outputs 'ON'</a:t>
                </a:r>
              </a:p>
            </c:rich>
          </c:tx>
          <c:overlay val="0"/>
        </c:title>
        <c:numFmt formatCode="General" sourceLinked="1"/>
        <c:majorTickMark val="cross"/>
        <c:minorTickMark val="out"/>
        <c:tickLblPos val="nextTo"/>
        <c:crossAx val="-796090592"/>
        <c:crosses val="autoZero"/>
        <c:crossBetween val="midCat"/>
        <c:majorUnit val="2"/>
        <c:minorUnit val="0.5"/>
      </c:valAx>
      <c:valAx>
        <c:axId val="-796090592"/>
        <c:scaling>
          <c:orientation val="minMax"/>
          <c:max val="15"/>
          <c:min val="0"/>
        </c:scaling>
        <c:delete val="0"/>
        <c:axPos val="l"/>
        <c:majorGridlines/>
        <c:title>
          <c:tx>
            <c:rich>
              <a:bodyPr rot="-5400000" vert="horz"/>
              <a:lstStyle/>
              <a:p>
                <a:pPr>
                  <a:defRPr/>
                </a:pPr>
                <a:r>
                  <a:rPr lang="en-US"/>
                  <a:t>Input Channel Voltage</a:t>
                </a:r>
              </a:p>
            </c:rich>
          </c:tx>
          <c:overlay val="0"/>
        </c:title>
        <c:numFmt formatCode="General" sourceLinked="1"/>
        <c:majorTickMark val="out"/>
        <c:minorTickMark val="none"/>
        <c:tickLblPos val="nextTo"/>
        <c:crossAx val="-796708128"/>
        <c:crosses val="autoZero"/>
        <c:crossBetween val="midCat"/>
        <c:majorUnit val="1"/>
        <c:minorUnit val="0.5"/>
      </c:valAx>
    </c:plotArea>
    <c:legend>
      <c:legendPos val="r"/>
      <c:overlay val="0"/>
    </c:legend>
    <c:plotVisOnly val="1"/>
    <c:dispBlanksAs val="gap"/>
    <c:showDLblsOverMax val="0"/>
  </c:chart>
  <c:txPr>
    <a:bodyPr/>
    <a:lstStyle/>
    <a:p>
      <a:pPr>
        <a:defRPr sz="1400" baseline="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50" b="1" i="0" u="none" strike="noStrike" baseline="0">
                <a:solidFill>
                  <a:srgbClr val="000000"/>
                </a:solidFill>
                <a:latin typeface="Arial"/>
                <a:ea typeface="Arial"/>
                <a:cs typeface="Arial"/>
              </a:defRPr>
            </a:pPr>
            <a:r>
              <a:rPr lang="en-US"/>
              <a:t>Breakdown Hours by System</a:t>
            </a:r>
          </a:p>
        </c:rich>
      </c:tx>
      <c:layout>
        <c:manualLayout>
          <c:xMode val="edge"/>
          <c:yMode val="edge"/>
          <c:x val="0.31542576457725502"/>
          <c:y val="7.7375670060786401E-3"/>
        </c:manualLayout>
      </c:layout>
      <c:overlay val="0"/>
      <c:spPr>
        <a:noFill/>
        <a:ln w="25400">
          <a:noFill/>
        </a:ln>
      </c:spPr>
    </c:title>
    <c:autoTitleDeleted val="0"/>
    <c:plotArea>
      <c:layout>
        <c:manualLayout>
          <c:layoutTarget val="inner"/>
          <c:xMode val="edge"/>
          <c:yMode val="edge"/>
          <c:x val="6.2987170983812402E-2"/>
          <c:y val="7.1661237785016305E-2"/>
          <c:w val="0.91083571600549995"/>
          <c:h val="0.75340916105261602"/>
        </c:manualLayout>
      </c:layout>
      <c:barChart>
        <c:barDir val="col"/>
        <c:grouping val="stacked"/>
        <c:varyColors val="0"/>
        <c:ser>
          <c:idx val="0"/>
          <c:order val="0"/>
          <c:tx>
            <c:strRef>
              <c:f>Bkdwn_bar_chart!$B$1</c:f>
              <c:strCache>
                <c:ptCount val="1"/>
                <c:pt idx="0">
                  <c:v>Hours</c:v>
                </c:pt>
              </c:strCache>
            </c:strRef>
          </c:tx>
          <c:spPr>
            <a:solidFill>
              <a:srgbClr val="9999FF"/>
            </a:solidFill>
            <a:ln w="12700">
              <a:solidFill>
                <a:srgbClr val="000000"/>
              </a:solidFill>
              <a:prstDash val="solid"/>
            </a:ln>
          </c:spPr>
          <c:invertIfNegative val="0"/>
          <c:cat>
            <c:strRef>
              <c:f>Bkdwn_bar_chart!$A$2:$A$20</c:f>
              <c:strCache>
                <c:ptCount val="4"/>
                <c:pt idx="0">
                  <c:v>E-HVCM</c:v>
                </c:pt>
                <c:pt idx="1">
                  <c:v>CM/SRF</c:v>
                </c:pt>
                <c:pt idx="2">
                  <c:v>RF</c:v>
                </c:pt>
                <c:pt idx="3">
                  <c:v>Ops</c:v>
                </c:pt>
              </c:strCache>
            </c:strRef>
          </c:cat>
          <c:val>
            <c:numRef>
              <c:f>Bkdwn_bar_chart!$B$2:$B$20</c:f>
              <c:numCache>
                <c:formatCode>0.0</c:formatCode>
                <c:ptCount val="4"/>
                <c:pt idx="0">
                  <c:v>1.4</c:v>
                </c:pt>
                <c:pt idx="1">
                  <c:v>0.4</c:v>
                </c:pt>
                <c:pt idx="2">
                  <c:v>0.4</c:v>
                </c:pt>
                <c:pt idx="3">
                  <c:v>0.4</c:v>
                </c:pt>
              </c:numCache>
            </c:numRef>
          </c:val>
          <c:extLst>
            <c:ext xmlns:c16="http://schemas.microsoft.com/office/drawing/2014/chart" uri="{C3380CC4-5D6E-409C-BE32-E72D297353CC}">
              <c16:uniqueId val="{00000000-71AF-8342-888D-89C632E4E56C}"/>
            </c:ext>
          </c:extLst>
        </c:ser>
        <c:dLbls>
          <c:showLegendKey val="0"/>
          <c:showVal val="0"/>
          <c:showCatName val="0"/>
          <c:showSerName val="0"/>
          <c:showPercent val="0"/>
          <c:showBubbleSize val="0"/>
        </c:dLbls>
        <c:gapWidth val="150"/>
        <c:overlap val="100"/>
        <c:axId val="-130509568"/>
        <c:axId val="-130588128"/>
      </c:barChart>
      <c:catAx>
        <c:axId val="-130509568"/>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125" b="1" i="0" u="none" strike="noStrike" baseline="0">
                <a:solidFill>
                  <a:srgbClr val="000000"/>
                </a:solidFill>
                <a:latin typeface="Arial"/>
                <a:ea typeface="Arial"/>
                <a:cs typeface="Arial"/>
              </a:defRPr>
            </a:pPr>
            <a:endParaRPr lang="en-US"/>
          </a:p>
        </c:txPr>
        <c:crossAx val="-130588128"/>
        <c:crosses val="autoZero"/>
        <c:auto val="1"/>
        <c:lblAlgn val="ctr"/>
        <c:lblOffset val="100"/>
        <c:tickLblSkip val="1"/>
        <c:tickMarkSkip val="1"/>
        <c:noMultiLvlLbl val="0"/>
      </c:catAx>
      <c:valAx>
        <c:axId val="-130588128"/>
        <c:scaling>
          <c:orientation val="minMax"/>
          <c:max val="1.6"/>
          <c:min val="0"/>
        </c:scaling>
        <c:delete val="0"/>
        <c:axPos val="l"/>
        <c:majorGridlines>
          <c:spPr>
            <a:ln w="3175">
              <a:solidFill>
                <a:srgbClr val="000000"/>
              </a:solidFill>
              <a:prstDash val="solid"/>
            </a:ln>
          </c:spPr>
        </c:majorGridlines>
        <c:numFmt formatCode="General" sourceLinked="0"/>
        <c:majorTickMark val="out"/>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Arial"/>
                <a:ea typeface="Arial"/>
                <a:cs typeface="Arial"/>
              </a:defRPr>
            </a:pPr>
            <a:endParaRPr lang="en-US"/>
          </a:p>
        </c:txPr>
        <c:crossAx val="-130509568"/>
        <c:crosses val="autoZero"/>
        <c:crossBetween val="between"/>
        <c:majorUnit val="0.2"/>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47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28244384255903E-2"/>
          <c:y val="3.9909790326945603E-2"/>
          <c:w val="0.91160786291209905"/>
          <c:h val="0.69696740087362397"/>
        </c:manualLayout>
      </c:layout>
      <c:barChart>
        <c:barDir val="col"/>
        <c:grouping val="stacked"/>
        <c:varyColors val="0"/>
        <c:ser>
          <c:idx val="3"/>
          <c:order val="0"/>
          <c:tx>
            <c:strRef>
              <c:f>Pareto!$T$2</c:f>
              <c:strCache>
                <c:ptCount val="1"/>
                <c:pt idx="0">
                  <c:v>7-Feb</c:v>
                </c:pt>
              </c:strCache>
            </c:strRef>
          </c:tx>
          <c:spPr>
            <a:solidFill>
              <a:srgbClr val="FFFF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Pareto!$T$3:$T$23</c:f>
            </c:numRef>
          </c:val>
          <c:extLst>
            <c:ext xmlns:c16="http://schemas.microsoft.com/office/drawing/2014/chart" uri="{C3380CC4-5D6E-409C-BE32-E72D297353CC}">
              <c16:uniqueId val="{00000000-218F-6448-94C5-D228077EC705}"/>
            </c:ext>
          </c:extLst>
        </c:ser>
        <c:ser>
          <c:idx val="21"/>
          <c:order val="1"/>
          <c:tx>
            <c:strRef>
              <c:f>Pareto!$AK$2</c:f>
              <c:strCache>
                <c:ptCount val="1"/>
                <c:pt idx="0">
                  <c:v>5-Jun</c:v>
                </c:pt>
              </c:strCache>
            </c:strRef>
          </c:tx>
          <c:spPr>
            <a:solidFill>
              <a:schemeClr val="accent2"/>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Pareto!$AK$3:$AK$23</c:f>
            </c:numRef>
          </c:val>
          <c:extLst>
            <c:ext xmlns:c16="http://schemas.microsoft.com/office/drawing/2014/chart" uri="{C3380CC4-5D6E-409C-BE32-E72D297353CC}">
              <c16:uniqueId val="{00000001-218F-6448-94C5-D228077EC705}"/>
            </c:ext>
          </c:extLst>
        </c:ser>
        <c:ser>
          <c:idx val="23"/>
          <c:order val="2"/>
          <c:tx>
            <c:strRef>
              <c:f>Pareto!$AL$2</c:f>
              <c:strCache>
                <c:ptCount val="1"/>
                <c:pt idx="0">
                  <c:v>31-May</c:v>
                </c:pt>
              </c:strCache>
            </c:strRef>
          </c:tx>
          <c:spPr>
            <a:solidFill>
              <a:srgbClr val="00B0F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Pareto!$AL$3:$AL$20</c:f>
            </c:numRef>
          </c:val>
          <c:extLst>
            <c:ext xmlns:c16="http://schemas.microsoft.com/office/drawing/2014/chart" uri="{C3380CC4-5D6E-409C-BE32-E72D297353CC}">
              <c16:uniqueId val="{00000002-218F-6448-94C5-D228077EC705}"/>
            </c:ext>
          </c:extLst>
        </c:ser>
        <c:ser>
          <c:idx val="22"/>
          <c:order val="3"/>
          <c:tx>
            <c:strRef>
              <c:f>Pareto!$AM$2</c:f>
              <c:strCache>
                <c:ptCount val="1"/>
                <c:pt idx="0">
                  <c:v>5-Jun</c:v>
                </c:pt>
              </c:strCache>
            </c:strRef>
          </c:tx>
          <c:spPr>
            <a:solidFill>
              <a:srgbClr val="00B05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Pareto!$AM$3:$AM$23</c:f>
            </c:numRef>
          </c:val>
          <c:extLst>
            <c:ext xmlns:c16="http://schemas.microsoft.com/office/drawing/2014/chart" uri="{C3380CC4-5D6E-409C-BE32-E72D297353CC}">
              <c16:uniqueId val="{00000003-218F-6448-94C5-D228077EC705}"/>
            </c:ext>
          </c:extLst>
        </c:ser>
        <c:ser>
          <c:idx val="24"/>
          <c:order val="4"/>
          <c:tx>
            <c:strRef>
              <c:f>Pareto!$AN$2</c:f>
              <c:strCache>
                <c:ptCount val="1"/>
                <c:pt idx="0">
                  <c:v>10-Jul</c:v>
                </c:pt>
              </c:strCache>
            </c:strRef>
          </c:tx>
          <c:spPr>
            <a:solidFill>
              <a:schemeClr val="accent2"/>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Pareto!$AN$3:$AN$23</c:f>
            </c:numRef>
          </c:val>
          <c:extLst>
            <c:ext xmlns:c16="http://schemas.microsoft.com/office/drawing/2014/chart" uri="{C3380CC4-5D6E-409C-BE32-E72D297353CC}">
              <c16:uniqueId val="{00000004-218F-6448-94C5-D228077EC705}"/>
            </c:ext>
          </c:extLst>
        </c:ser>
        <c:ser>
          <c:idx val="25"/>
          <c:order val="5"/>
          <c:tx>
            <c:strRef>
              <c:f>Pareto!$AO$2</c:f>
              <c:strCache>
                <c:ptCount val="1"/>
                <c:pt idx="0">
                  <c:v>17-Jul</c:v>
                </c:pt>
              </c:strCache>
            </c:strRef>
          </c:tx>
          <c:spPr>
            <a:solidFill>
              <a:srgbClr val="00B0F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Pareto!$AO$3:$AO$23</c:f>
            </c:numRef>
          </c:val>
          <c:extLst>
            <c:ext xmlns:c16="http://schemas.microsoft.com/office/drawing/2014/chart" uri="{C3380CC4-5D6E-409C-BE32-E72D297353CC}">
              <c16:uniqueId val="{00000005-218F-6448-94C5-D228077EC705}"/>
            </c:ext>
          </c:extLst>
        </c:ser>
        <c:ser>
          <c:idx val="10"/>
          <c:order val="6"/>
          <c:tx>
            <c:strRef>
              <c:f>Pareto!$W$2</c:f>
              <c:strCache>
                <c:ptCount val="1"/>
                <c:pt idx="0">
                  <c:v>28-Feb</c:v>
                </c:pt>
              </c:strCache>
            </c:strRef>
          </c:tx>
          <c:spPr>
            <a:solidFill>
              <a:schemeClr val="accent6"/>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Pareto!$W$3:$W$23</c:f>
            </c:numRef>
          </c:val>
          <c:extLst>
            <c:ext xmlns:c16="http://schemas.microsoft.com/office/drawing/2014/chart" uri="{C3380CC4-5D6E-409C-BE32-E72D297353CC}">
              <c16:uniqueId val="{00000006-218F-6448-94C5-D228077EC705}"/>
            </c:ext>
          </c:extLst>
        </c:ser>
        <c:ser>
          <c:idx val="11"/>
          <c:order val="7"/>
          <c:tx>
            <c:strRef>
              <c:f>Pareto!$X$2</c:f>
              <c:strCache>
                <c:ptCount val="1"/>
                <c:pt idx="0">
                  <c:v>6-Mar</c:v>
                </c:pt>
              </c:strCache>
            </c:strRef>
          </c:tx>
          <c:spPr>
            <a:solidFill>
              <a:srgbClr val="0080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Pareto!$X$3:$X$23</c:f>
            </c:numRef>
          </c:val>
          <c:extLst>
            <c:ext xmlns:c16="http://schemas.microsoft.com/office/drawing/2014/chart" uri="{C3380CC4-5D6E-409C-BE32-E72D297353CC}">
              <c16:uniqueId val="{00000007-218F-6448-94C5-D228077EC705}"/>
            </c:ext>
          </c:extLst>
        </c:ser>
        <c:ser>
          <c:idx val="8"/>
          <c:order val="8"/>
          <c:tx>
            <c:strRef>
              <c:f>Pareto!$Y$2</c:f>
              <c:strCache>
                <c:ptCount val="1"/>
                <c:pt idx="0">
                  <c:v>13-Mar</c:v>
                </c:pt>
              </c:strCache>
            </c:strRef>
          </c:tx>
          <c:spPr>
            <a:solidFill>
              <a:srgbClr val="FFFF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Pareto!$Y$3:$Y$23</c:f>
            </c:numRef>
          </c:val>
          <c:extLst>
            <c:ext xmlns:c16="http://schemas.microsoft.com/office/drawing/2014/chart" uri="{C3380CC4-5D6E-409C-BE32-E72D297353CC}">
              <c16:uniqueId val="{00000008-218F-6448-94C5-D228077EC705}"/>
            </c:ext>
          </c:extLst>
        </c:ser>
        <c:ser>
          <c:idx val="9"/>
          <c:order val="9"/>
          <c:tx>
            <c:strRef>
              <c:f>Pareto!$Z$2</c:f>
              <c:strCache>
                <c:ptCount val="1"/>
                <c:pt idx="0">
                  <c:v>20-Mar</c:v>
                </c:pt>
              </c:strCache>
            </c:strRef>
          </c:tx>
          <c:spPr>
            <a:solidFill>
              <a:srgbClr val="FF66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Pareto!$Z$3:$Z$23</c:f>
            </c:numRef>
          </c:val>
          <c:extLst>
            <c:ext xmlns:c16="http://schemas.microsoft.com/office/drawing/2014/chart" uri="{C3380CC4-5D6E-409C-BE32-E72D297353CC}">
              <c16:uniqueId val="{00000009-218F-6448-94C5-D228077EC705}"/>
            </c:ext>
          </c:extLst>
        </c:ser>
        <c:ser>
          <c:idx val="12"/>
          <c:order val="10"/>
          <c:tx>
            <c:strRef>
              <c:f>Pareto!$AA$2</c:f>
              <c:strCache>
                <c:ptCount val="1"/>
                <c:pt idx="0">
                  <c:v>27-Mar</c:v>
                </c:pt>
              </c:strCache>
            </c:strRef>
          </c:tx>
          <c:spPr>
            <a:solidFill>
              <a:srgbClr val="0000FF"/>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Pareto!$AA$3:$AA$23</c:f>
            </c:numRef>
          </c:val>
          <c:extLst>
            <c:ext xmlns:c16="http://schemas.microsoft.com/office/drawing/2014/chart" uri="{C3380CC4-5D6E-409C-BE32-E72D297353CC}">
              <c16:uniqueId val="{0000000A-218F-6448-94C5-D228077EC705}"/>
            </c:ext>
          </c:extLst>
        </c:ser>
        <c:ser>
          <c:idx val="13"/>
          <c:order val="11"/>
          <c:tx>
            <c:strRef>
              <c:f>Pareto!$AB$2</c:f>
              <c:strCache>
                <c:ptCount val="1"/>
                <c:pt idx="0">
                  <c:v>3-Apr</c:v>
                </c:pt>
              </c:strCache>
            </c:strRef>
          </c:tx>
          <c:spPr>
            <a:solidFill>
              <a:srgbClr val="FFFF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Pareto!$AB$3:$AB$23</c:f>
            </c:numRef>
          </c:val>
          <c:extLst>
            <c:ext xmlns:c16="http://schemas.microsoft.com/office/drawing/2014/chart" uri="{C3380CC4-5D6E-409C-BE32-E72D297353CC}">
              <c16:uniqueId val="{0000000B-218F-6448-94C5-D228077EC705}"/>
            </c:ext>
          </c:extLst>
        </c:ser>
        <c:ser>
          <c:idx val="14"/>
          <c:order val="12"/>
          <c:tx>
            <c:strRef>
              <c:f>Pareto!$AC$2</c:f>
              <c:strCache>
                <c:ptCount val="1"/>
                <c:pt idx="0">
                  <c:v>10-Apr</c:v>
                </c:pt>
              </c:strCache>
            </c:strRef>
          </c:tx>
          <c:spPr>
            <a:solidFill>
              <a:schemeClr val="accent6"/>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Pareto!$AC$3:$AC$23</c:f>
            </c:numRef>
          </c:val>
          <c:extLst>
            <c:ext xmlns:c16="http://schemas.microsoft.com/office/drawing/2014/chart" uri="{C3380CC4-5D6E-409C-BE32-E72D297353CC}">
              <c16:uniqueId val="{0000000C-218F-6448-94C5-D228077EC705}"/>
            </c:ext>
          </c:extLst>
        </c:ser>
        <c:ser>
          <c:idx val="15"/>
          <c:order val="13"/>
          <c:tx>
            <c:strRef>
              <c:f>Pareto!$AD$2</c:f>
              <c:strCache>
                <c:ptCount val="1"/>
                <c:pt idx="0">
                  <c:v>17-Apr</c:v>
                </c:pt>
              </c:strCache>
            </c:strRef>
          </c:tx>
          <c:spPr>
            <a:solidFill>
              <a:schemeClr val="tx1">
                <a:lumMod val="50000"/>
                <a:lumOff val="50000"/>
              </a:schemeClr>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Pareto!$AD$3:$AD$23</c:f>
            </c:numRef>
          </c:val>
          <c:extLst>
            <c:ext xmlns:c16="http://schemas.microsoft.com/office/drawing/2014/chart" uri="{C3380CC4-5D6E-409C-BE32-E72D297353CC}">
              <c16:uniqueId val="{0000000D-218F-6448-94C5-D228077EC705}"/>
            </c:ext>
          </c:extLst>
        </c:ser>
        <c:ser>
          <c:idx val="16"/>
          <c:order val="14"/>
          <c:tx>
            <c:strRef>
              <c:f>Pareto!$AE$2</c:f>
              <c:strCache>
                <c:ptCount val="1"/>
                <c:pt idx="0">
                  <c:v>24-Apr</c:v>
                </c:pt>
              </c:strCache>
            </c:strRef>
          </c:tx>
          <c:spPr>
            <a:solidFill>
              <a:srgbClr val="FFFF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Pareto!$AE$3:$AE$23</c:f>
            </c:numRef>
          </c:val>
          <c:extLst>
            <c:ext xmlns:c16="http://schemas.microsoft.com/office/drawing/2014/chart" uri="{C3380CC4-5D6E-409C-BE32-E72D297353CC}">
              <c16:uniqueId val="{0000000E-218F-6448-94C5-D228077EC705}"/>
            </c:ext>
          </c:extLst>
        </c:ser>
        <c:ser>
          <c:idx val="17"/>
          <c:order val="15"/>
          <c:tx>
            <c:strRef>
              <c:f>Pareto!$AF$2</c:f>
              <c:strCache>
                <c:ptCount val="1"/>
                <c:pt idx="0">
                  <c:v>1-May</c:v>
                </c:pt>
              </c:strCache>
            </c:strRef>
          </c:tx>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Pareto!$AF$3:$AF$23</c:f>
            </c:numRef>
          </c:val>
          <c:extLst>
            <c:ext xmlns:c16="http://schemas.microsoft.com/office/drawing/2014/chart" uri="{C3380CC4-5D6E-409C-BE32-E72D297353CC}">
              <c16:uniqueId val="{0000000F-218F-6448-94C5-D228077EC705}"/>
            </c:ext>
          </c:extLst>
        </c:ser>
        <c:ser>
          <c:idx val="18"/>
          <c:order val="16"/>
          <c:tx>
            <c:strRef>
              <c:f>Pareto!$AG$2</c:f>
              <c:strCache>
                <c:ptCount val="1"/>
                <c:pt idx="0">
                  <c:v>8-May</c:v>
                </c:pt>
              </c:strCache>
            </c:strRef>
          </c:tx>
          <c:spPr>
            <a:solidFill>
              <a:srgbClr val="0000FF"/>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Pareto!$AG$3:$AG$23</c:f>
            </c:numRef>
          </c:val>
          <c:extLst>
            <c:ext xmlns:c16="http://schemas.microsoft.com/office/drawing/2014/chart" uri="{C3380CC4-5D6E-409C-BE32-E72D297353CC}">
              <c16:uniqueId val="{00000010-218F-6448-94C5-D228077EC705}"/>
            </c:ext>
          </c:extLst>
        </c:ser>
        <c:ser>
          <c:idx val="20"/>
          <c:order val="17"/>
          <c:tx>
            <c:strRef>
              <c:f>Pareto!$AH$2</c:f>
              <c:strCache>
                <c:ptCount val="1"/>
                <c:pt idx="0">
                  <c:v>15-May</c:v>
                </c:pt>
              </c:strCache>
            </c:strRef>
          </c:tx>
          <c:spPr>
            <a:solidFill>
              <a:srgbClr val="FFFF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Pareto!$AH$3:$AH$23</c:f>
            </c:numRef>
          </c:val>
          <c:extLst>
            <c:ext xmlns:c16="http://schemas.microsoft.com/office/drawing/2014/chart" uri="{C3380CC4-5D6E-409C-BE32-E72D297353CC}">
              <c16:uniqueId val="{00000011-218F-6448-94C5-D228077EC705}"/>
            </c:ext>
          </c:extLst>
        </c:ser>
        <c:ser>
          <c:idx val="19"/>
          <c:order val="18"/>
          <c:tx>
            <c:strRef>
              <c:f>Pareto!$AI$2</c:f>
              <c:strCache>
                <c:ptCount val="1"/>
                <c:pt idx="0">
                  <c:v>22-May</c:v>
                </c:pt>
              </c:strCache>
            </c:strRef>
          </c:tx>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Pareto!$AI$3:$AI$23</c:f>
            </c:numRef>
          </c:val>
          <c:extLst>
            <c:ext xmlns:c16="http://schemas.microsoft.com/office/drawing/2014/chart" uri="{C3380CC4-5D6E-409C-BE32-E72D297353CC}">
              <c16:uniqueId val="{00000012-218F-6448-94C5-D228077EC705}"/>
            </c:ext>
          </c:extLst>
        </c:ser>
        <c:ser>
          <c:idx val="39"/>
          <c:order val="19"/>
          <c:tx>
            <c:strRef>
              <c:f>Pareto!$AJ$2</c:f>
              <c:strCache>
                <c:ptCount val="1"/>
                <c:pt idx="0">
                  <c:v>29-May</c:v>
                </c:pt>
              </c:strCache>
            </c:strRef>
          </c:tx>
          <c:spPr>
            <a:solidFill>
              <a:srgbClr val="0000FF"/>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Pareto!$AJ$3:$AJ$23</c:f>
            </c:numRef>
          </c:val>
          <c:extLst>
            <c:ext xmlns:c16="http://schemas.microsoft.com/office/drawing/2014/chart" uri="{C3380CC4-5D6E-409C-BE32-E72D297353CC}">
              <c16:uniqueId val="{00000013-218F-6448-94C5-D228077EC705}"/>
            </c:ext>
          </c:extLst>
        </c:ser>
        <c:ser>
          <c:idx val="26"/>
          <c:order val="20"/>
          <c:tx>
            <c:strRef>
              <c:f>Pareto!$D$2</c:f>
              <c:strCache>
                <c:ptCount val="1"/>
                <c:pt idx="0">
                  <c:v>FY17-2</c:v>
                </c:pt>
              </c:strCache>
            </c:strRef>
          </c:tx>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Pareto!$D$3:$D$23</c:f>
            </c:numRef>
          </c:val>
          <c:extLst>
            <c:ext xmlns:c16="http://schemas.microsoft.com/office/drawing/2014/chart" uri="{C3380CC4-5D6E-409C-BE32-E72D297353CC}">
              <c16:uniqueId val="{00000014-218F-6448-94C5-D228077EC705}"/>
            </c:ext>
          </c:extLst>
        </c:ser>
        <c:ser>
          <c:idx val="27"/>
          <c:order val="21"/>
          <c:tx>
            <c:strRef>
              <c:f>Pareto!$F$2</c:f>
              <c:strCache>
                <c:ptCount val="1"/>
                <c:pt idx="0">
                  <c:v>FY17-1 before:</c:v>
                </c:pt>
              </c:strCache>
            </c:strRef>
          </c:tx>
          <c:spPr>
            <a:solidFill>
              <a:srgbClr val="FFFF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Pareto!$F$3:$F$23</c:f>
              <c:numCache>
                <c:formatCode>0.0</c:formatCode>
                <c:ptCount val="12"/>
                <c:pt idx="0">
                  <c:v>30.400000000000009</c:v>
                </c:pt>
                <c:pt idx="1">
                  <c:v>13.9</c:v>
                </c:pt>
                <c:pt idx="2">
                  <c:v>15.5</c:v>
                </c:pt>
                <c:pt idx="3">
                  <c:v>11</c:v>
                </c:pt>
                <c:pt idx="4">
                  <c:v>9</c:v>
                </c:pt>
                <c:pt idx="5">
                  <c:v>5.3</c:v>
                </c:pt>
                <c:pt idx="6">
                  <c:v>5.8</c:v>
                </c:pt>
                <c:pt idx="7">
                  <c:v>2.7</c:v>
                </c:pt>
                <c:pt idx="8">
                  <c:v>1.7</c:v>
                </c:pt>
                <c:pt idx="9">
                  <c:v>1</c:v>
                </c:pt>
                <c:pt idx="10">
                  <c:v>0</c:v>
                </c:pt>
                <c:pt idx="11">
                  <c:v>0.1</c:v>
                </c:pt>
              </c:numCache>
            </c:numRef>
          </c:val>
          <c:extLst>
            <c:ext xmlns:c16="http://schemas.microsoft.com/office/drawing/2014/chart" uri="{C3380CC4-5D6E-409C-BE32-E72D297353CC}">
              <c16:uniqueId val="{00000015-218F-6448-94C5-D228077EC705}"/>
            </c:ext>
          </c:extLst>
        </c:ser>
        <c:ser>
          <c:idx val="28"/>
          <c:order val="22"/>
          <c:tx>
            <c:strRef>
              <c:f>Pareto!$AP$2</c:f>
              <c:strCache>
                <c:ptCount val="1"/>
                <c:pt idx="0">
                  <c:v>24-Jul</c:v>
                </c:pt>
              </c:strCache>
            </c:strRef>
          </c:tx>
          <c:spPr>
            <a:solidFill>
              <a:schemeClr val="tx2">
                <a:lumMod val="60000"/>
                <a:lumOff val="40000"/>
              </a:schemeClr>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Pareto!$AP$3:$AP$23</c:f>
            </c:numRef>
          </c:val>
          <c:extLst>
            <c:ext xmlns:c16="http://schemas.microsoft.com/office/drawing/2014/chart" uri="{C3380CC4-5D6E-409C-BE32-E72D297353CC}">
              <c16:uniqueId val="{00000016-218F-6448-94C5-D228077EC705}"/>
            </c:ext>
          </c:extLst>
        </c:ser>
        <c:ser>
          <c:idx val="30"/>
          <c:order val="23"/>
          <c:tx>
            <c:strRef>
              <c:f>Pareto!$AR$2</c:f>
              <c:strCache>
                <c:ptCount val="1"/>
                <c:pt idx="0">
                  <c:v>7-Aug</c:v>
                </c:pt>
              </c:strCache>
            </c:strRef>
          </c:tx>
          <c:spPr>
            <a:solidFill>
              <a:srgbClr val="FF66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Pareto!$AR$3:$AR$23</c:f>
            </c:numRef>
          </c:val>
          <c:extLst>
            <c:ext xmlns:c16="http://schemas.microsoft.com/office/drawing/2014/chart" uri="{C3380CC4-5D6E-409C-BE32-E72D297353CC}">
              <c16:uniqueId val="{00000017-218F-6448-94C5-D228077EC705}"/>
            </c:ext>
          </c:extLst>
        </c:ser>
        <c:ser>
          <c:idx val="36"/>
          <c:order val="24"/>
          <c:tx>
            <c:strRef>
              <c:f>Pareto!$AX$2</c:f>
              <c:strCache>
                <c:ptCount val="1"/>
                <c:pt idx="0">
                  <c:v>18-Sep</c:v>
                </c:pt>
              </c:strCache>
            </c:strRef>
          </c:tx>
          <c:spPr>
            <a:solidFill>
              <a:srgbClr val="FF00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Pareto!$AX$3:$AX$23</c:f>
            </c:numRef>
          </c:val>
          <c:extLst>
            <c:ext xmlns:c16="http://schemas.microsoft.com/office/drawing/2014/chart" uri="{C3380CC4-5D6E-409C-BE32-E72D297353CC}">
              <c16:uniqueId val="{00000018-218F-6448-94C5-D228077EC705}"/>
            </c:ext>
          </c:extLst>
        </c:ser>
        <c:ser>
          <c:idx val="31"/>
          <c:order val="25"/>
          <c:tx>
            <c:strRef>
              <c:f>Pareto!$AY$2</c:f>
              <c:strCache>
                <c:ptCount val="1"/>
                <c:pt idx="0">
                  <c:v>25-Sep</c:v>
                </c:pt>
              </c:strCache>
            </c:strRef>
          </c:tx>
          <c:spPr>
            <a:solidFill>
              <a:srgbClr val="0080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Pareto!$AY$3:$AY$23</c:f>
            </c:numRef>
          </c:val>
          <c:extLst>
            <c:ext xmlns:c16="http://schemas.microsoft.com/office/drawing/2014/chart" uri="{C3380CC4-5D6E-409C-BE32-E72D297353CC}">
              <c16:uniqueId val="{00000019-218F-6448-94C5-D228077EC705}"/>
            </c:ext>
          </c:extLst>
        </c:ser>
        <c:ser>
          <c:idx val="29"/>
          <c:order val="26"/>
          <c:tx>
            <c:strRef>
              <c:f>Pareto!$AZ$2</c:f>
              <c:strCache>
                <c:ptCount val="1"/>
                <c:pt idx="0">
                  <c:v>30-Sep</c:v>
                </c:pt>
              </c:strCache>
            </c:strRef>
          </c:tx>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Pareto!$AZ$3:$AZ$23</c:f>
            </c:numRef>
          </c:val>
          <c:extLst>
            <c:ext xmlns:c16="http://schemas.microsoft.com/office/drawing/2014/chart" uri="{C3380CC4-5D6E-409C-BE32-E72D297353CC}">
              <c16:uniqueId val="{0000001A-218F-6448-94C5-D228077EC705}"/>
            </c:ext>
          </c:extLst>
        </c:ser>
        <c:ser>
          <c:idx val="4"/>
          <c:order val="27"/>
          <c:tx>
            <c:strRef>
              <c:f>Pareto!$G$2</c:f>
              <c:strCache>
                <c:ptCount val="1"/>
                <c:pt idx="0">
                  <c:v>2-Oct</c:v>
                </c:pt>
              </c:strCache>
            </c:strRef>
          </c:tx>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Pareto!$G$3:$G$23</c:f>
            </c:numRef>
          </c:val>
          <c:extLst>
            <c:ext xmlns:c16="http://schemas.microsoft.com/office/drawing/2014/chart" uri="{C3380CC4-5D6E-409C-BE32-E72D297353CC}">
              <c16:uniqueId val="{0000001B-218F-6448-94C5-D228077EC705}"/>
            </c:ext>
          </c:extLst>
        </c:ser>
        <c:ser>
          <c:idx val="34"/>
          <c:order val="28"/>
          <c:tx>
            <c:strRef>
              <c:f>Pareto!$H$2</c:f>
              <c:strCache>
                <c:ptCount val="1"/>
                <c:pt idx="0">
                  <c:v>9-Oct</c:v>
                </c:pt>
              </c:strCache>
            </c:strRef>
          </c:tx>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Pareto!$H$3:$H$23</c:f>
            </c:numRef>
          </c:val>
          <c:extLst>
            <c:ext xmlns:c16="http://schemas.microsoft.com/office/drawing/2014/chart" uri="{C3380CC4-5D6E-409C-BE32-E72D297353CC}">
              <c16:uniqueId val="{0000001C-218F-6448-94C5-D228077EC705}"/>
            </c:ext>
          </c:extLst>
        </c:ser>
        <c:ser>
          <c:idx val="32"/>
          <c:order val="29"/>
          <c:tx>
            <c:strRef>
              <c:f>Pareto!$I$2</c:f>
              <c:strCache>
                <c:ptCount val="1"/>
                <c:pt idx="0">
                  <c:v>16-Oct</c:v>
                </c:pt>
              </c:strCache>
            </c:strRef>
          </c:tx>
          <c:spPr>
            <a:solidFill>
              <a:srgbClr val="008000"/>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Pareto!$I$3:$I$23</c:f>
            </c:numRef>
          </c:val>
          <c:extLst>
            <c:ext xmlns:c16="http://schemas.microsoft.com/office/drawing/2014/chart" uri="{C3380CC4-5D6E-409C-BE32-E72D297353CC}">
              <c16:uniqueId val="{0000001D-218F-6448-94C5-D228077EC705}"/>
            </c:ext>
          </c:extLst>
        </c:ser>
        <c:ser>
          <c:idx val="35"/>
          <c:order val="30"/>
          <c:tx>
            <c:strRef>
              <c:f>Pareto!$J$2</c:f>
              <c:strCache>
                <c:ptCount val="1"/>
                <c:pt idx="0">
                  <c:v>23-Oct</c:v>
                </c:pt>
              </c:strCache>
            </c:strRef>
          </c:tx>
          <c:spPr>
            <a:solidFill>
              <a:schemeClr val="tx2">
                <a:lumMod val="40000"/>
                <a:lumOff val="60000"/>
              </a:schemeClr>
            </a:solidFill>
          </c:spPr>
          <c:invertIfNegative val="0"/>
          <c:cat>
            <c:strRef>
              <c:f>Pareto!$A$3:$A$23</c:f>
              <c:strCache>
                <c:ptCount val="12"/>
                <c:pt idx="0">
                  <c:v>E-HVCM</c:v>
                </c:pt>
                <c:pt idx="1">
                  <c:v>CM/SRF</c:v>
                </c:pt>
                <c:pt idx="2">
                  <c:v>Ion Source</c:v>
                </c:pt>
                <c:pt idx="3">
                  <c:v>E-MagPS</c:v>
                </c:pt>
                <c:pt idx="4">
                  <c:v>RF</c:v>
                </c:pt>
                <c:pt idx="5">
                  <c:v>E-other (TVA, etc.)</c:v>
                </c:pt>
                <c:pt idx="6">
                  <c:v>Site Ops</c:v>
                </c:pt>
                <c:pt idx="7">
                  <c:v>Controls</c:v>
                </c:pt>
                <c:pt idx="8">
                  <c:v>Target</c:v>
                </c:pt>
                <c:pt idx="9">
                  <c:v>Vacuum</c:v>
                </c:pt>
                <c:pt idx="10">
                  <c:v>Mech. Sys.</c:v>
                </c:pt>
                <c:pt idx="11">
                  <c:v>Ops</c:v>
                </c:pt>
              </c:strCache>
            </c:strRef>
          </c:cat>
          <c:val>
            <c:numRef>
              <c:f>Pareto!$J$3:$J$23</c:f>
            </c:numRef>
          </c:val>
          <c:extLst>
            <c:ext xmlns:c16="http://schemas.microsoft.com/office/drawing/2014/chart" uri="{C3380CC4-5D6E-409C-BE32-E72D297353CC}">
              <c16:uniqueId val="{0000001E-218F-6448-94C5-D228077EC705}"/>
            </c:ext>
          </c:extLst>
        </c:ser>
        <c:ser>
          <c:idx val="5"/>
          <c:order val="31"/>
          <c:tx>
            <c:strRef>
              <c:f>Pareto!$L$2</c:f>
              <c:strCache>
                <c:ptCount val="1"/>
                <c:pt idx="0">
                  <c:v>6-Nov</c:v>
                </c:pt>
              </c:strCache>
            </c:strRef>
          </c:tx>
          <c:spPr>
            <a:solidFill>
              <a:schemeClr val="accent3"/>
            </a:solidFill>
          </c:spPr>
          <c:invertIfNegative val="0"/>
          <c:val>
            <c:numRef>
              <c:f>Pareto!$L$3:$L$23</c:f>
            </c:numRef>
          </c:val>
          <c:extLst>
            <c:ext xmlns:c16="http://schemas.microsoft.com/office/drawing/2014/chart" uri="{C3380CC4-5D6E-409C-BE32-E72D297353CC}">
              <c16:uniqueId val="{0000001F-218F-6448-94C5-D228077EC705}"/>
            </c:ext>
          </c:extLst>
        </c:ser>
        <c:ser>
          <c:idx val="2"/>
          <c:order val="32"/>
          <c:tx>
            <c:strRef>
              <c:f>Pareto!$Q$2</c:f>
              <c:strCache>
                <c:ptCount val="1"/>
                <c:pt idx="0">
                  <c:v>11-Dec</c:v>
                </c:pt>
              </c:strCache>
            </c:strRef>
          </c:tx>
          <c:spPr>
            <a:solidFill>
              <a:schemeClr val="accent2"/>
            </a:solidFill>
          </c:spPr>
          <c:invertIfNegative val="0"/>
          <c:val>
            <c:numRef>
              <c:f>Pareto!$Q$3:$Q$23</c:f>
              <c:numCache>
                <c:formatCode>0.0</c:formatCode>
                <c:ptCount val="12"/>
                <c:pt idx="0">
                  <c:v>8.8000000000000007</c:v>
                </c:pt>
                <c:pt idx="1">
                  <c:v>0.6</c:v>
                </c:pt>
                <c:pt idx="2">
                  <c:v>0</c:v>
                </c:pt>
                <c:pt idx="3">
                  <c:v>1.7</c:v>
                </c:pt>
                <c:pt idx="4">
                  <c:v>0.8</c:v>
                </c:pt>
                <c:pt idx="5">
                  <c:v>0</c:v>
                </c:pt>
                <c:pt idx="6">
                  <c:v>0</c:v>
                </c:pt>
                <c:pt idx="7">
                  <c:v>0.6</c:v>
                </c:pt>
                <c:pt idx="8">
                  <c:v>0</c:v>
                </c:pt>
                <c:pt idx="9">
                  <c:v>0</c:v>
                </c:pt>
                <c:pt idx="10">
                  <c:v>0.7</c:v>
                </c:pt>
                <c:pt idx="11">
                  <c:v>0</c:v>
                </c:pt>
              </c:numCache>
            </c:numRef>
          </c:val>
          <c:extLst>
            <c:ext xmlns:c16="http://schemas.microsoft.com/office/drawing/2014/chart" uri="{C3380CC4-5D6E-409C-BE32-E72D297353CC}">
              <c16:uniqueId val="{00000020-218F-6448-94C5-D228077EC705}"/>
            </c:ext>
          </c:extLst>
        </c:ser>
        <c:ser>
          <c:idx val="0"/>
          <c:order val="33"/>
          <c:tx>
            <c:strRef>
              <c:f>Pareto!$R$2</c:f>
              <c:strCache>
                <c:ptCount val="1"/>
                <c:pt idx="0">
                  <c:v>18-Dec</c:v>
                </c:pt>
              </c:strCache>
            </c:strRef>
          </c:tx>
          <c:spPr>
            <a:solidFill>
              <a:schemeClr val="accent3">
                <a:lumMod val="75000"/>
              </a:schemeClr>
            </a:solidFill>
          </c:spPr>
          <c:invertIfNegative val="0"/>
          <c:val>
            <c:numRef>
              <c:f>Pareto!$R$3:$R$23</c:f>
              <c:numCache>
                <c:formatCode>0.0</c:formatCode>
                <c:ptCount val="12"/>
                <c:pt idx="0">
                  <c:v>1.5</c:v>
                </c:pt>
                <c:pt idx="1">
                  <c:v>1</c:v>
                </c:pt>
                <c:pt idx="2">
                  <c:v>0</c:v>
                </c:pt>
                <c:pt idx="3">
                  <c:v>2</c:v>
                </c:pt>
                <c:pt idx="4">
                  <c:v>0.7</c:v>
                </c:pt>
                <c:pt idx="5">
                  <c:v>3.7</c:v>
                </c:pt>
                <c:pt idx="6">
                  <c:v>0</c:v>
                </c:pt>
                <c:pt idx="7">
                  <c:v>0</c:v>
                </c:pt>
                <c:pt idx="8">
                  <c:v>0</c:v>
                </c:pt>
                <c:pt idx="9">
                  <c:v>0</c:v>
                </c:pt>
                <c:pt idx="10">
                  <c:v>0</c:v>
                </c:pt>
                <c:pt idx="11">
                  <c:v>0</c:v>
                </c:pt>
              </c:numCache>
            </c:numRef>
          </c:val>
          <c:extLst>
            <c:ext xmlns:c16="http://schemas.microsoft.com/office/drawing/2014/chart" uri="{C3380CC4-5D6E-409C-BE32-E72D297353CC}">
              <c16:uniqueId val="{00000021-218F-6448-94C5-D228077EC705}"/>
            </c:ext>
          </c:extLst>
        </c:ser>
        <c:ser>
          <c:idx val="1"/>
          <c:order val="34"/>
          <c:tx>
            <c:strRef>
              <c:f>Pareto!$S$2</c:f>
              <c:strCache>
                <c:ptCount val="1"/>
                <c:pt idx="0">
                  <c:v>25-Dec</c:v>
                </c:pt>
              </c:strCache>
            </c:strRef>
          </c:tx>
          <c:spPr>
            <a:solidFill>
              <a:schemeClr val="accent1"/>
            </a:solidFill>
          </c:spPr>
          <c:invertIfNegative val="0"/>
          <c:val>
            <c:numRef>
              <c:f>Pareto!$S$3:$S$23</c:f>
              <c:numCache>
                <c:formatCode>0.0</c:formatCode>
                <c:ptCount val="12"/>
                <c:pt idx="0">
                  <c:v>1.4</c:v>
                </c:pt>
                <c:pt idx="1">
                  <c:v>0.4</c:v>
                </c:pt>
                <c:pt idx="2">
                  <c:v>0</c:v>
                </c:pt>
                <c:pt idx="3">
                  <c:v>0</c:v>
                </c:pt>
                <c:pt idx="4">
                  <c:v>0.4</c:v>
                </c:pt>
                <c:pt idx="5">
                  <c:v>0</c:v>
                </c:pt>
                <c:pt idx="6">
                  <c:v>0</c:v>
                </c:pt>
                <c:pt idx="7">
                  <c:v>0</c:v>
                </c:pt>
                <c:pt idx="8">
                  <c:v>0</c:v>
                </c:pt>
                <c:pt idx="9">
                  <c:v>0</c:v>
                </c:pt>
                <c:pt idx="10">
                  <c:v>0</c:v>
                </c:pt>
                <c:pt idx="11">
                  <c:v>0.4</c:v>
                </c:pt>
              </c:numCache>
            </c:numRef>
          </c:val>
          <c:extLst>
            <c:ext xmlns:c16="http://schemas.microsoft.com/office/drawing/2014/chart" uri="{C3380CC4-5D6E-409C-BE32-E72D297353CC}">
              <c16:uniqueId val="{00000022-218F-6448-94C5-D228077EC705}"/>
            </c:ext>
          </c:extLst>
        </c:ser>
        <c:dLbls>
          <c:showLegendKey val="0"/>
          <c:showVal val="0"/>
          <c:showCatName val="0"/>
          <c:showSerName val="0"/>
          <c:showPercent val="0"/>
          <c:showBubbleSize val="0"/>
        </c:dLbls>
        <c:gapWidth val="150"/>
        <c:overlap val="100"/>
        <c:axId val="-130114944"/>
        <c:axId val="-130144592"/>
      </c:barChart>
      <c:catAx>
        <c:axId val="-130114944"/>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475" b="0" i="0" u="none" strike="noStrike" baseline="0">
                <a:solidFill>
                  <a:srgbClr val="000000"/>
                </a:solidFill>
                <a:latin typeface="Arial"/>
                <a:ea typeface="Arial"/>
                <a:cs typeface="Arial"/>
              </a:defRPr>
            </a:pPr>
            <a:endParaRPr lang="en-US"/>
          </a:p>
        </c:txPr>
        <c:crossAx val="-130144592"/>
        <c:crosses val="autoZero"/>
        <c:auto val="1"/>
        <c:lblAlgn val="ctr"/>
        <c:lblOffset val="100"/>
        <c:tickLblSkip val="1"/>
        <c:tickMarkSkip val="1"/>
        <c:noMultiLvlLbl val="0"/>
      </c:catAx>
      <c:valAx>
        <c:axId val="-130144592"/>
        <c:scaling>
          <c:orientation val="minMax"/>
          <c:max val="44"/>
          <c:min val="0"/>
        </c:scaling>
        <c:delete val="0"/>
        <c:axPos val="l"/>
        <c:majorGridlines>
          <c:spPr>
            <a:ln w="3175">
              <a:solidFill>
                <a:srgbClr val="000000"/>
              </a:solidFill>
              <a:prstDash val="solid"/>
            </a:ln>
          </c:spPr>
        </c:majorGridlines>
        <c:title>
          <c:tx>
            <c:rich>
              <a:bodyPr/>
              <a:lstStyle/>
              <a:p>
                <a:pPr>
                  <a:defRPr sz="1475" b="1" i="0" u="none" strike="noStrike" baseline="0">
                    <a:solidFill>
                      <a:srgbClr val="000000"/>
                    </a:solidFill>
                    <a:latin typeface="Arial"/>
                    <a:ea typeface="Arial"/>
                    <a:cs typeface="Arial"/>
                  </a:defRPr>
                </a:pPr>
                <a:r>
                  <a:rPr lang="en-US"/>
                  <a:t>Hours down</a:t>
                </a:r>
              </a:p>
            </c:rich>
          </c:tx>
          <c:layout>
            <c:manualLayout>
              <c:xMode val="edge"/>
              <c:yMode val="edge"/>
              <c:x val="1.04820364396284E-4"/>
              <c:y val="0.3704803179768870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Arial"/>
                <a:ea typeface="Arial"/>
                <a:cs typeface="Arial"/>
              </a:defRPr>
            </a:pPr>
            <a:endParaRPr lang="en-US"/>
          </a:p>
        </c:txPr>
        <c:crossAx val="-130114944"/>
        <c:crosses val="autoZero"/>
        <c:crossBetween val="between"/>
        <c:majorUnit val="4"/>
      </c:valAx>
      <c:spPr>
        <a:solidFill>
          <a:srgbClr val="C0C0C0"/>
        </a:solidFill>
        <a:ln w="12700">
          <a:solidFill>
            <a:srgbClr val="808080"/>
          </a:solidFill>
          <a:prstDash val="solid"/>
        </a:ln>
      </c:spPr>
    </c:plotArea>
    <c:legend>
      <c:legendPos val="r"/>
      <c:layout>
        <c:manualLayout>
          <c:xMode val="edge"/>
          <c:yMode val="edge"/>
          <c:x val="0.13738167104112001"/>
          <c:y val="5.8146267219556097E-2"/>
          <c:w val="0.16329046369203801"/>
          <c:h val="0.18830297100436399"/>
        </c:manualLayout>
      </c:layout>
      <c:overlay val="0"/>
      <c:spPr>
        <a:solidFill>
          <a:srgbClr val="FFFFFF"/>
        </a:solidFill>
        <a:ln w="3175">
          <a:solidFill>
            <a:srgbClr val="000000"/>
          </a:solidFill>
          <a:prstDash val="solid"/>
        </a:ln>
      </c:spPr>
      <c:txPr>
        <a:bodyPr/>
        <a:lstStyle/>
        <a:p>
          <a:pPr>
            <a:defRPr sz="120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5F193A-5289-AF4B-B300-BAD4C77B7230}" type="doc">
      <dgm:prSet loTypeId="urn:microsoft.com/office/officeart/2005/8/layout/hChevron3" loCatId="" qsTypeId="urn:microsoft.com/office/officeart/2005/8/quickstyle/simple4" qsCatId="simple" csTypeId="urn:microsoft.com/office/officeart/2005/8/colors/accent1_2" csCatId="accent1" phldr="1"/>
      <dgm:spPr/>
    </dgm:pt>
    <dgm:pt modelId="{C1655526-BF82-1445-85D4-38B6E5F3616A}">
      <dgm:prSet phldrT="[Text]"/>
      <dgm:spPr/>
      <dgm:t>
        <a:bodyPr/>
        <a:lstStyle/>
        <a:p>
          <a:r>
            <a:rPr lang="en-US" dirty="0"/>
            <a:t>microseconds</a:t>
          </a:r>
        </a:p>
      </dgm:t>
    </dgm:pt>
    <dgm:pt modelId="{0FA52673-FB2B-044F-A311-4A433F7184B0}" type="parTrans" cxnId="{103EBC5C-0D3A-7143-8624-5CDA2D113636}">
      <dgm:prSet/>
      <dgm:spPr/>
      <dgm:t>
        <a:bodyPr/>
        <a:lstStyle/>
        <a:p>
          <a:endParaRPr lang="en-US"/>
        </a:p>
      </dgm:t>
    </dgm:pt>
    <dgm:pt modelId="{15C7F1F1-AF4A-4A4E-899F-3A78AF02990B}" type="sibTrans" cxnId="{103EBC5C-0D3A-7143-8624-5CDA2D113636}">
      <dgm:prSet/>
      <dgm:spPr/>
      <dgm:t>
        <a:bodyPr/>
        <a:lstStyle/>
        <a:p>
          <a:endParaRPr lang="en-US"/>
        </a:p>
      </dgm:t>
    </dgm:pt>
    <dgm:pt modelId="{EB6359E9-5AC1-F548-A23A-E4883DD0D067}">
      <dgm:prSet phldrT="[Text]"/>
      <dgm:spPr/>
      <dgm:t>
        <a:bodyPr/>
        <a:lstStyle/>
        <a:p>
          <a:r>
            <a:rPr lang="en-US" dirty="0"/>
            <a:t>milliseconds</a:t>
          </a:r>
        </a:p>
      </dgm:t>
    </dgm:pt>
    <dgm:pt modelId="{C55CB82D-626D-7145-805E-AFB4AF0FCC66}" type="parTrans" cxnId="{DB14FC4A-8391-CE44-90E1-E010AA96534C}">
      <dgm:prSet/>
      <dgm:spPr/>
      <dgm:t>
        <a:bodyPr/>
        <a:lstStyle/>
        <a:p>
          <a:endParaRPr lang="en-US"/>
        </a:p>
      </dgm:t>
    </dgm:pt>
    <dgm:pt modelId="{13FF12CF-233A-CA49-8BDF-252B8E772D03}" type="sibTrans" cxnId="{DB14FC4A-8391-CE44-90E1-E010AA96534C}">
      <dgm:prSet/>
      <dgm:spPr/>
      <dgm:t>
        <a:bodyPr/>
        <a:lstStyle/>
        <a:p>
          <a:endParaRPr lang="en-US"/>
        </a:p>
      </dgm:t>
    </dgm:pt>
    <dgm:pt modelId="{4978DB4F-3587-E94B-8E28-ECBFBA3EC916}">
      <dgm:prSet phldrT="[Text]"/>
      <dgm:spPr/>
      <dgm:t>
        <a:bodyPr/>
        <a:lstStyle/>
        <a:p>
          <a:r>
            <a:rPr lang="en-US" dirty="0"/>
            <a:t>seconds</a:t>
          </a:r>
        </a:p>
      </dgm:t>
    </dgm:pt>
    <dgm:pt modelId="{C6654EF5-77B6-9746-8542-8E453B346C02}" type="sibTrans" cxnId="{BBCAF2D2-3662-1342-ADD4-3083E7A9C020}">
      <dgm:prSet/>
      <dgm:spPr/>
      <dgm:t>
        <a:bodyPr/>
        <a:lstStyle/>
        <a:p>
          <a:endParaRPr lang="en-US"/>
        </a:p>
      </dgm:t>
    </dgm:pt>
    <dgm:pt modelId="{2C2A00C7-01DA-0246-BFEA-4BDEDC097CC4}" type="parTrans" cxnId="{BBCAF2D2-3662-1342-ADD4-3083E7A9C020}">
      <dgm:prSet/>
      <dgm:spPr/>
      <dgm:t>
        <a:bodyPr/>
        <a:lstStyle/>
        <a:p>
          <a:endParaRPr lang="en-US"/>
        </a:p>
      </dgm:t>
    </dgm:pt>
    <dgm:pt modelId="{467FD728-7A86-EF4F-9D08-E7F1A095F0BE}" type="pres">
      <dgm:prSet presAssocID="{FA5F193A-5289-AF4B-B300-BAD4C77B7230}" presName="Name0" presStyleCnt="0">
        <dgm:presLayoutVars>
          <dgm:dir/>
          <dgm:resizeHandles val="exact"/>
        </dgm:presLayoutVars>
      </dgm:prSet>
      <dgm:spPr/>
    </dgm:pt>
    <dgm:pt modelId="{D55A07C5-3E35-124B-B9CC-B55678764BDC}" type="pres">
      <dgm:prSet presAssocID="{C1655526-BF82-1445-85D4-38B6E5F3616A}" presName="parTxOnly" presStyleLbl="node1" presStyleIdx="0" presStyleCnt="3">
        <dgm:presLayoutVars>
          <dgm:bulletEnabled val="1"/>
        </dgm:presLayoutVars>
      </dgm:prSet>
      <dgm:spPr/>
    </dgm:pt>
    <dgm:pt modelId="{2F4679B6-409B-2142-B417-355D6378C0B6}" type="pres">
      <dgm:prSet presAssocID="{15C7F1F1-AF4A-4A4E-899F-3A78AF02990B}" presName="parSpace" presStyleCnt="0"/>
      <dgm:spPr/>
    </dgm:pt>
    <dgm:pt modelId="{5F597D9A-1987-2C4A-8638-513D745BD9D2}" type="pres">
      <dgm:prSet presAssocID="{EB6359E9-5AC1-F548-A23A-E4883DD0D067}" presName="parTxOnly" presStyleLbl="node1" presStyleIdx="1" presStyleCnt="3" custLinFactNeighborX="30057" custLinFactNeighborY="27862">
        <dgm:presLayoutVars>
          <dgm:bulletEnabled val="1"/>
        </dgm:presLayoutVars>
      </dgm:prSet>
      <dgm:spPr/>
    </dgm:pt>
    <dgm:pt modelId="{82CB1949-772A-B24B-B042-E249CFDA9CB8}" type="pres">
      <dgm:prSet presAssocID="{13FF12CF-233A-CA49-8BDF-252B8E772D03}" presName="parSpace" presStyleCnt="0"/>
      <dgm:spPr/>
    </dgm:pt>
    <dgm:pt modelId="{F941C2F2-7033-CE45-B32E-DADCB9C6DF93}" type="pres">
      <dgm:prSet presAssocID="{4978DB4F-3587-E94B-8E28-ECBFBA3EC916}" presName="parTxOnly" presStyleLbl="node1" presStyleIdx="2" presStyleCnt="3" custLinFactNeighborX="72690" custLinFactNeighborY="4289">
        <dgm:presLayoutVars>
          <dgm:bulletEnabled val="1"/>
        </dgm:presLayoutVars>
      </dgm:prSet>
      <dgm:spPr/>
    </dgm:pt>
  </dgm:ptLst>
  <dgm:cxnLst>
    <dgm:cxn modelId="{F8D9800D-1CB6-004C-B4D5-55A68AB9E6A1}" type="presOf" srcId="{4978DB4F-3587-E94B-8E28-ECBFBA3EC916}" destId="{F941C2F2-7033-CE45-B32E-DADCB9C6DF93}" srcOrd="0" destOrd="0" presId="urn:microsoft.com/office/officeart/2005/8/layout/hChevron3"/>
    <dgm:cxn modelId="{DB14FC4A-8391-CE44-90E1-E010AA96534C}" srcId="{FA5F193A-5289-AF4B-B300-BAD4C77B7230}" destId="{EB6359E9-5AC1-F548-A23A-E4883DD0D067}" srcOrd="1" destOrd="0" parTransId="{C55CB82D-626D-7145-805E-AFB4AF0FCC66}" sibTransId="{13FF12CF-233A-CA49-8BDF-252B8E772D03}"/>
    <dgm:cxn modelId="{103EBC5C-0D3A-7143-8624-5CDA2D113636}" srcId="{FA5F193A-5289-AF4B-B300-BAD4C77B7230}" destId="{C1655526-BF82-1445-85D4-38B6E5F3616A}" srcOrd="0" destOrd="0" parTransId="{0FA52673-FB2B-044F-A311-4A433F7184B0}" sibTransId="{15C7F1F1-AF4A-4A4E-899F-3A78AF02990B}"/>
    <dgm:cxn modelId="{57EDD282-5750-E748-BB63-349F6AA3BA7A}" type="presOf" srcId="{C1655526-BF82-1445-85D4-38B6E5F3616A}" destId="{D55A07C5-3E35-124B-B9CC-B55678764BDC}" srcOrd="0" destOrd="0" presId="urn:microsoft.com/office/officeart/2005/8/layout/hChevron3"/>
    <dgm:cxn modelId="{BBCAF2D2-3662-1342-ADD4-3083E7A9C020}" srcId="{FA5F193A-5289-AF4B-B300-BAD4C77B7230}" destId="{4978DB4F-3587-E94B-8E28-ECBFBA3EC916}" srcOrd="2" destOrd="0" parTransId="{2C2A00C7-01DA-0246-BFEA-4BDEDC097CC4}" sibTransId="{C6654EF5-77B6-9746-8542-8E453B346C02}"/>
    <dgm:cxn modelId="{4FEFBAD9-02DF-2F47-A12A-47E2A9222F3E}" type="presOf" srcId="{FA5F193A-5289-AF4B-B300-BAD4C77B7230}" destId="{467FD728-7A86-EF4F-9D08-E7F1A095F0BE}" srcOrd="0" destOrd="0" presId="urn:microsoft.com/office/officeart/2005/8/layout/hChevron3"/>
    <dgm:cxn modelId="{8973EEF9-79AF-424D-B12F-230E9F0C7D17}" type="presOf" srcId="{EB6359E9-5AC1-F548-A23A-E4883DD0D067}" destId="{5F597D9A-1987-2C4A-8638-513D745BD9D2}" srcOrd="0" destOrd="0" presId="urn:microsoft.com/office/officeart/2005/8/layout/hChevron3"/>
    <dgm:cxn modelId="{C417C37C-170E-D846-AB72-799CDB21C420}" type="presParOf" srcId="{467FD728-7A86-EF4F-9D08-E7F1A095F0BE}" destId="{D55A07C5-3E35-124B-B9CC-B55678764BDC}" srcOrd="0" destOrd="0" presId="urn:microsoft.com/office/officeart/2005/8/layout/hChevron3"/>
    <dgm:cxn modelId="{D0ABA433-7959-974B-AE56-F627C77560DE}" type="presParOf" srcId="{467FD728-7A86-EF4F-9D08-E7F1A095F0BE}" destId="{2F4679B6-409B-2142-B417-355D6378C0B6}" srcOrd="1" destOrd="0" presId="urn:microsoft.com/office/officeart/2005/8/layout/hChevron3"/>
    <dgm:cxn modelId="{3496C2C0-1386-F740-A99C-153F598C736E}" type="presParOf" srcId="{467FD728-7A86-EF4F-9D08-E7F1A095F0BE}" destId="{5F597D9A-1987-2C4A-8638-513D745BD9D2}" srcOrd="2" destOrd="0" presId="urn:microsoft.com/office/officeart/2005/8/layout/hChevron3"/>
    <dgm:cxn modelId="{9828EE71-6A5E-1E40-B19A-3242AC102D39}" type="presParOf" srcId="{467FD728-7A86-EF4F-9D08-E7F1A095F0BE}" destId="{82CB1949-772A-B24B-B042-E249CFDA9CB8}" srcOrd="3" destOrd="0" presId="urn:microsoft.com/office/officeart/2005/8/layout/hChevron3"/>
    <dgm:cxn modelId="{BC4A5C44-650E-2C43-95C0-ECCF2CD10394}" type="presParOf" srcId="{467FD728-7A86-EF4F-9D08-E7F1A095F0BE}" destId="{F941C2F2-7033-CE45-B32E-DADCB9C6DF9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A07C5-3E35-124B-B9CC-B55678764BDC}">
      <dsp:nvSpPr>
        <dsp:cNvPr id="0" name=""/>
        <dsp:cNvSpPr/>
      </dsp:nvSpPr>
      <dsp:spPr>
        <a:xfrm>
          <a:off x="3382" y="0"/>
          <a:ext cx="2957678" cy="91685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018"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microseconds</a:t>
          </a:r>
        </a:p>
      </dsp:txBody>
      <dsp:txXfrm>
        <a:off x="3382" y="0"/>
        <a:ext cx="2728464" cy="916857"/>
      </dsp:txXfrm>
    </dsp:sp>
    <dsp:sp modelId="{5F597D9A-1987-2C4A-8638-513D745BD9D2}">
      <dsp:nvSpPr>
        <dsp:cNvPr id="0" name=""/>
        <dsp:cNvSpPr/>
      </dsp:nvSpPr>
      <dsp:spPr>
        <a:xfrm>
          <a:off x="2547323" y="0"/>
          <a:ext cx="2957678" cy="91685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milliseconds</a:t>
          </a:r>
        </a:p>
      </dsp:txBody>
      <dsp:txXfrm>
        <a:off x="3005752" y="0"/>
        <a:ext cx="2040821" cy="916857"/>
      </dsp:txXfrm>
    </dsp:sp>
    <dsp:sp modelId="{F941C2F2-7033-CE45-B32E-DADCB9C6DF93}">
      <dsp:nvSpPr>
        <dsp:cNvPr id="0" name=""/>
        <dsp:cNvSpPr/>
      </dsp:nvSpPr>
      <dsp:spPr>
        <a:xfrm>
          <a:off x="4739050" y="0"/>
          <a:ext cx="2957678" cy="91685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a:lnSpc>
              <a:spcPct val="90000"/>
            </a:lnSpc>
            <a:spcBef>
              <a:spcPct val="0"/>
            </a:spcBef>
            <a:spcAft>
              <a:spcPct val="35000"/>
            </a:spcAft>
            <a:buNone/>
          </a:pPr>
          <a:r>
            <a:rPr lang="en-US" sz="2700" kern="1200" dirty="0"/>
            <a:t>seconds</a:t>
          </a:r>
        </a:p>
      </dsp:txBody>
      <dsp:txXfrm>
        <a:off x="5197479" y="0"/>
        <a:ext cx="2040821" cy="91685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png"/></Relationships>
</file>

<file path=ppt/drawings/drawing1.xml><?xml version="1.0" encoding="utf-8"?>
<c:userShapes xmlns:c="http://schemas.openxmlformats.org/drawingml/2006/chart">
  <cdr:relSizeAnchor xmlns:cdr="http://schemas.openxmlformats.org/drawingml/2006/chartDrawing">
    <cdr:from>
      <cdr:x>0.489</cdr:x>
      <cdr:y>0.47811</cdr:y>
    </cdr:from>
    <cdr:to>
      <cdr:x>0.489</cdr:x>
      <cdr:y>0.90067</cdr:y>
    </cdr:to>
    <cdr:cxnSp macro="">
      <cdr:nvCxnSpPr>
        <cdr:cNvPr id="3" name="Straight Connector 2">
          <a:extLst xmlns:a="http://schemas.openxmlformats.org/drawingml/2006/main">
            <a:ext uri="{FF2B5EF4-FFF2-40B4-BE49-F238E27FC236}">
              <a16:creationId xmlns:a16="http://schemas.microsoft.com/office/drawing/2014/main" id="{C097F78E-046D-C34F-A276-F2A1212B8AD0}"/>
            </a:ext>
          </a:extLst>
        </cdr:cNvPr>
        <cdr:cNvCxnSpPr/>
      </cdr:nvCxnSpPr>
      <cdr:spPr>
        <a:xfrm xmlns:a="http://schemas.openxmlformats.org/drawingml/2006/main">
          <a:off x="4233333" y="3005667"/>
          <a:ext cx="1" cy="2656416"/>
        </a:xfrm>
        <a:prstGeom xmlns:a="http://schemas.openxmlformats.org/drawingml/2006/main" prst="line">
          <a:avLst/>
        </a:prstGeom>
        <a:ln xmlns:a="http://schemas.openxmlformats.org/drawingml/2006/main" w="28575">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0.07579</cdr:x>
      <cdr:y>0.53367</cdr:y>
    </cdr:from>
    <cdr:to>
      <cdr:x>0.52445</cdr:x>
      <cdr:y>0.53535</cdr:y>
    </cdr:to>
    <cdr:cxnSp macro="">
      <cdr:nvCxnSpPr>
        <cdr:cNvPr id="6" name="Straight Connector 5">
          <a:extLst xmlns:a="http://schemas.openxmlformats.org/drawingml/2006/main">
            <a:ext uri="{FF2B5EF4-FFF2-40B4-BE49-F238E27FC236}">
              <a16:creationId xmlns:a16="http://schemas.microsoft.com/office/drawing/2014/main" id="{A464BF77-D4AA-8F40-941E-08F6DEAD87F4}"/>
            </a:ext>
          </a:extLst>
        </cdr:cNvPr>
        <cdr:cNvCxnSpPr/>
      </cdr:nvCxnSpPr>
      <cdr:spPr>
        <a:xfrm xmlns:a="http://schemas.openxmlformats.org/drawingml/2006/main" flipH="1" flipV="1">
          <a:off x="656168" y="3354918"/>
          <a:ext cx="3884082" cy="10582"/>
        </a:xfrm>
        <a:prstGeom xmlns:a="http://schemas.openxmlformats.org/drawingml/2006/main" prst="line">
          <a:avLst/>
        </a:prstGeom>
        <a:ln xmlns:a="http://schemas.openxmlformats.org/drawingml/2006/main" w="28575">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0.08303</cdr:x>
      <cdr:y>0.22727</cdr:y>
    </cdr:from>
    <cdr:to>
      <cdr:x>0.36037</cdr:x>
      <cdr:y>0.50673</cdr:y>
    </cdr:to>
    <cdr:sp macro="" textlink="">
      <cdr:nvSpPr>
        <cdr:cNvPr id="10" name="Line Callout 2 (Accent Bar) 9"/>
        <cdr:cNvSpPr/>
      </cdr:nvSpPr>
      <cdr:spPr>
        <a:xfrm xmlns:a="http://schemas.openxmlformats.org/drawingml/2006/main" flipH="1">
          <a:off x="717550" y="1143000"/>
          <a:ext cx="2396918" cy="1405447"/>
        </a:xfrm>
        <a:prstGeom xmlns:a="http://schemas.openxmlformats.org/drawingml/2006/main" prst="accentCallout2">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800" dirty="0">
              <a:solidFill>
                <a:srgbClr val="002060"/>
              </a:solidFill>
            </a:rPr>
            <a:t>PLC Inputs Transition from</a:t>
          </a:r>
          <a:r>
            <a:rPr lang="en-US" sz="1800" baseline="0" dirty="0">
              <a:solidFill>
                <a:srgbClr val="002060"/>
              </a:solidFill>
            </a:rPr>
            <a:t> '0' to '1' when 9 or more Outputs = ON</a:t>
          </a:r>
          <a:endParaRPr lang="en-US" sz="1800" dirty="0">
            <a:solidFill>
              <a:srgbClr val="00206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1/14/20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1/14/20</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3</a:t>
            </a:fld>
            <a:endParaRPr lang="en-US"/>
          </a:p>
        </p:txBody>
      </p:sp>
    </p:spTree>
    <p:extLst>
      <p:ext uri="{BB962C8B-B14F-4D97-AF65-F5344CB8AC3E}">
        <p14:creationId xmlns:p14="http://schemas.microsoft.com/office/powerpoint/2010/main" val="696128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5</a:t>
            </a:fld>
            <a:endParaRPr lang="en-US"/>
          </a:p>
        </p:txBody>
      </p:sp>
    </p:spTree>
    <p:extLst>
      <p:ext uri="{BB962C8B-B14F-4D97-AF65-F5344CB8AC3E}">
        <p14:creationId xmlns:p14="http://schemas.microsoft.com/office/powerpoint/2010/main" val="212437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18</a:t>
            </a:fld>
            <a:endParaRPr lang="en-US"/>
          </a:p>
        </p:txBody>
      </p:sp>
    </p:spTree>
    <p:extLst>
      <p:ext uri="{BB962C8B-B14F-4D97-AF65-F5344CB8AC3E}">
        <p14:creationId xmlns:p14="http://schemas.microsoft.com/office/powerpoint/2010/main" val="8867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28</a:t>
            </a:fld>
            <a:endParaRPr lang="en-US"/>
          </a:p>
        </p:txBody>
      </p:sp>
    </p:spTree>
    <p:extLst>
      <p:ext uri="{BB962C8B-B14F-4D97-AF65-F5344CB8AC3E}">
        <p14:creationId xmlns:p14="http://schemas.microsoft.com/office/powerpoint/2010/main" val="4381767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6672" y="47479"/>
            <a:ext cx="4322618" cy="4226359"/>
          </a:xfrm>
          <a:prstGeom prst="rect">
            <a:avLst/>
          </a:prstGeom>
        </p:spPr>
      </p:pic>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355073" y="62961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a:t>Click to edit Master title style</a:t>
            </a:r>
            <a:endParaRPr lang="en-US" dirty="0"/>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9" name="Picture 4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24160" y="6309360"/>
            <a:ext cx="1329900" cy="320040"/>
          </a:xfrm>
          <a:prstGeom prst="rect">
            <a:avLst/>
          </a:prstGeom>
        </p:spPr>
      </p:pic>
      <p:pic>
        <p:nvPicPr>
          <p:cNvPr id="5" name="Picture 4"/>
          <p:cNvPicPr>
            <a:picLocks noChangeAspect="1"/>
          </p:cNvPicPr>
          <p:nvPr userDrawn="1"/>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a:ext>
            </a:extLst>
          </a:blip>
          <a:srcRect l="52043" r="6047" b="8563"/>
          <a:stretch/>
        </p:blipFill>
        <p:spPr>
          <a:xfrm>
            <a:off x="8356600" y="65"/>
            <a:ext cx="3832225" cy="6270643"/>
          </a:xfrm>
          <a:prstGeom prst="rect">
            <a:avLst/>
          </a:prstGeom>
        </p:spPr>
      </p:pic>
      <p:pic>
        <p:nvPicPr>
          <p:cNvPr id="25" name="Picture 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7021286" y="1266091"/>
            <a:ext cx="2152274" cy="2152275"/>
          </a:xfrm>
          <a:prstGeom prst="ellipse">
            <a:avLst/>
          </a:prstGeom>
          <a:blipFill>
            <a:blip r:embed="rId7"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6" name="Picture 25" descr="DifScat_better vibe.jpg.jpeg"/>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707620" y="1856187"/>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55280" y="3172968"/>
            <a:ext cx="1664208" cy="1664208"/>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spTree>
    <p:extLst>
      <p:ext uri="{BB962C8B-B14F-4D97-AF65-F5344CB8AC3E}">
        <p14:creationId xmlns:p14="http://schemas.microsoft.com/office/powerpoint/2010/main" val="344311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39"/>
            <a:ext cx="11422261" cy="51090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347472" y="1637229"/>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6672" y="47479"/>
            <a:ext cx="4322618" cy="4226359"/>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l="51626" r="6047" b="8563"/>
          <a:stretch/>
        </p:blipFill>
        <p:spPr>
          <a:xfrm>
            <a:off x="8318500" y="65"/>
            <a:ext cx="3870325" cy="6270643"/>
          </a:xfrm>
          <a:prstGeom prst="rect">
            <a:avLst/>
          </a:prstGeom>
        </p:spPr>
      </p:pic>
      <p:sp>
        <p:nvSpPr>
          <p:cNvPr id="2" name="Title 1"/>
          <p:cNvSpPr>
            <a:spLocks noGrp="1"/>
          </p:cNvSpPr>
          <p:nvPr>
            <p:ph type="title"/>
          </p:nvPr>
        </p:nvSpPr>
        <p:spPr>
          <a:xfrm>
            <a:off x="343505" y="320041"/>
            <a:ext cx="6569085" cy="478354"/>
          </a:xfrm>
        </p:spPr>
        <p:txBody>
          <a:bodyPr/>
          <a:lstStyle/>
          <a:p>
            <a:r>
              <a:rPr lang="en-US"/>
              <a:t>Click to edit Master title style</a:t>
            </a:r>
            <a:endParaRPr lang="en-US" dirty="0"/>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56672" y="47479"/>
            <a:ext cx="4322618" cy="4226359"/>
          </a:xfrm>
          <a:prstGeom prst="rect">
            <a:avLst/>
          </a:prstGeom>
        </p:spPr>
      </p:pic>
      <p:pic>
        <p:nvPicPr>
          <p:cNvPr id="9" name="Picture 8"/>
          <p:cNvPicPr>
            <a:picLocks noChangeAspect="1"/>
          </p:cNvPicPr>
          <p:nvPr userDrawn="1"/>
        </p:nvPicPr>
        <p:blipFill rotWithShape="1">
          <a:blip r:embed="rId8">
            <a:extLst>
              <a:ext uri="{28A0092B-C50C-407E-A947-70E740481C1C}">
                <a14:useLocalDpi xmlns:a14="http://schemas.microsoft.com/office/drawing/2010/main"/>
              </a:ext>
            </a:extLst>
          </a:blip>
          <a:srcRect l="22867" t="34480" r="13451"/>
          <a:stretch/>
        </p:blipFill>
        <p:spPr>
          <a:xfrm>
            <a:off x="5680364" y="1835727"/>
            <a:ext cx="6508461" cy="5022206"/>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47472" y="1636776"/>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Controls</a:t>
            </a:r>
            <a:r>
              <a:rPr lang="en-US" sz="1000" baseline="0" dirty="0">
                <a:solidFill>
                  <a:srgbClr val="BFBFBF"/>
                </a:solidFill>
                <a:latin typeface="Arial" pitchFamily="34" charset="0"/>
                <a:cs typeface="Arial" pitchFamily="34" charset="0"/>
              </a:rPr>
              <a:t> and Interlocks</a:t>
            </a:r>
            <a:endParaRPr lang="en-US" sz="1000" dirty="0">
              <a:solidFill>
                <a:srgbClr val="BFBFBF"/>
              </a:solidFill>
              <a:latin typeface="Arial" pitchFamily="34" charset="0"/>
              <a:cs typeface="Arial" pitchFamily="34" charset="0"/>
            </a:endParaRPr>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Lst>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3.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6.jpg"/><Relationship Id="rId5" Type="http://schemas.openxmlformats.org/officeDocument/2006/relationships/image" Target="../media/image14.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5" y="320040"/>
            <a:ext cx="5545451" cy="510909"/>
          </a:xfrm>
        </p:spPr>
        <p:txBody>
          <a:bodyPr/>
          <a:lstStyle/>
          <a:p>
            <a:r>
              <a:rPr lang="en-US" dirty="0"/>
              <a:t>Controls and Interlocks</a:t>
            </a:r>
          </a:p>
        </p:txBody>
      </p:sp>
      <p:sp>
        <p:nvSpPr>
          <p:cNvPr id="3" name="Subtitle 2"/>
          <p:cNvSpPr>
            <a:spLocks noGrp="1"/>
          </p:cNvSpPr>
          <p:nvPr>
            <p:ph type="subTitle" idx="1"/>
          </p:nvPr>
        </p:nvSpPr>
        <p:spPr>
          <a:xfrm>
            <a:off x="347472" y="1865523"/>
            <a:ext cx="5485292" cy="757130"/>
          </a:xfrm>
        </p:spPr>
        <p:txBody>
          <a:bodyPr/>
          <a:lstStyle/>
          <a:p>
            <a:r>
              <a:rPr lang="en-US" dirty="0"/>
              <a:t>Doug Curry</a:t>
            </a:r>
          </a:p>
          <a:p>
            <a:r>
              <a:rPr lang="en-US" dirty="0"/>
              <a:t>USPAS, January 2017</a:t>
            </a:r>
          </a:p>
        </p:txBody>
      </p:sp>
    </p:spTree>
    <p:extLst>
      <p:ext uri="{BB962C8B-B14F-4D97-AF65-F5344CB8AC3E}">
        <p14:creationId xmlns:p14="http://schemas.microsoft.com/office/powerpoint/2010/main" val="549276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PACE</a:t>
            </a:r>
          </a:p>
        </p:txBody>
      </p:sp>
      <p:sp>
        <p:nvSpPr>
          <p:cNvPr id="3" name="Content Placeholder 2"/>
          <p:cNvSpPr>
            <a:spLocks noGrp="1"/>
          </p:cNvSpPr>
          <p:nvPr>
            <p:ph idx="1"/>
          </p:nvPr>
        </p:nvSpPr>
        <p:spPr>
          <a:xfrm>
            <a:off x="344289" y="1008853"/>
            <a:ext cx="7516504" cy="2191547"/>
          </a:xfrm>
        </p:spPr>
        <p:txBody>
          <a:bodyPr/>
          <a:lstStyle/>
          <a:p>
            <a:r>
              <a:rPr lang="en-US" dirty="0"/>
              <a:t>PACE (PV Adjust Confirm E-log)</a:t>
            </a:r>
          </a:p>
          <a:p>
            <a:pPr lvl="1"/>
            <a:r>
              <a:rPr lang="en-US" dirty="0"/>
              <a:t>EPICS (Experimental Physics and Industrial Control System)</a:t>
            </a:r>
          </a:p>
          <a:p>
            <a:pPr lvl="1"/>
            <a:r>
              <a:rPr lang="en-US" dirty="0"/>
              <a:t>Applied to critical control parameters</a:t>
            </a:r>
          </a:p>
        </p:txBody>
      </p:sp>
      <p:pic>
        <p:nvPicPr>
          <p:cNvPr id="4" name="Content Placeholder 3" descr="pace1.png"/>
          <p:cNvPicPr>
            <a:picLocks noChangeAspect="1"/>
          </p:cNvPicPr>
          <p:nvPr/>
        </p:nvPicPr>
        <p:blipFill rotWithShape="1">
          <a:blip r:embed="rId2">
            <a:extLst>
              <a:ext uri="{28A0092B-C50C-407E-A947-70E740481C1C}">
                <a14:useLocalDpi xmlns:a14="http://schemas.microsoft.com/office/drawing/2010/main" val="0"/>
              </a:ext>
            </a:extLst>
          </a:blip>
          <a:srcRect l="-179" t="733" r="-121" b="-1331"/>
          <a:stretch/>
        </p:blipFill>
        <p:spPr bwMode="auto">
          <a:xfrm>
            <a:off x="219456" y="3255263"/>
            <a:ext cx="8522208" cy="3602737"/>
          </a:xfrm>
          <a:prstGeom prst="rect">
            <a:avLst/>
          </a:prstGeom>
          <a:noFill/>
          <a:ln w="9525">
            <a:noFill/>
            <a:miter lim="800000"/>
            <a:headEnd/>
            <a:tailEnd/>
          </a:ln>
        </p:spPr>
      </p:pic>
      <p:pic>
        <p:nvPicPr>
          <p:cNvPr id="5" name="Picture 6" descr="EnterLogDat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0792" y="0"/>
            <a:ext cx="44196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Brace 5"/>
          <p:cNvSpPr>
            <a:spLocks/>
          </p:cNvSpPr>
          <p:nvPr/>
        </p:nvSpPr>
        <p:spPr bwMode="auto">
          <a:xfrm>
            <a:off x="10070592" y="2667000"/>
            <a:ext cx="457200" cy="609600"/>
          </a:xfrm>
          <a:prstGeom prst="rightBrace">
            <a:avLst>
              <a:gd name="adj1" fmla="val 8333"/>
              <a:gd name="adj2" fmla="val 50000"/>
            </a:avLst>
          </a:prstGeom>
          <a:noFill/>
          <a:ln w="25400">
            <a:solidFill>
              <a:srgbClr val="F96818"/>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x-none" altLang="x-none" sz="1800"/>
          </a:p>
        </p:txBody>
      </p:sp>
      <p:sp>
        <p:nvSpPr>
          <p:cNvPr id="7" name="Content Placeholder 5"/>
          <p:cNvSpPr txBox="1">
            <a:spLocks/>
          </p:cNvSpPr>
          <p:nvPr/>
        </p:nvSpPr>
        <p:spPr bwMode="auto">
          <a:xfrm>
            <a:off x="10527792" y="1371600"/>
            <a:ext cx="1828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spcBef>
                <a:spcPts val="1400"/>
              </a:spcBef>
              <a:buClr>
                <a:srgbClr val="006C3A"/>
              </a:buClr>
            </a:pPr>
            <a:r>
              <a:rPr lang="en-US" altLang="x-none" sz="2800" b="1">
                <a:solidFill>
                  <a:srgbClr val="FF6600"/>
                </a:solidFill>
                <a:latin typeface="Arial Narrow" charset="0"/>
              </a:rPr>
              <a:t>manual</a:t>
            </a:r>
          </a:p>
        </p:txBody>
      </p:sp>
      <p:sp>
        <p:nvSpPr>
          <p:cNvPr id="8" name="Right Brace 7"/>
          <p:cNvSpPr>
            <a:spLocks/>
          </p:cNvSpPr>
          <p:nvPr/>
        </p:nvSpPr>
        <p:spPr bwMode="auto">
          <a:xfrm>
            <a:off x="10070592" y="838200"/>
            <a:ext cx="457200" cy="1600200"/>
          </a:xfrm>
          <a:prstGeom prst="rightBrace">
            <a:avLst>
              <a:gd name="adj1" fmla="val 8329"/>
              <a:gd name="adj2" fmla="val 50000"/>
            </a:avLst>
          </a:prstGeom>
          <a:noFill/>
          <a:ln w="25400">
            <a:solidFill>
              <a:srgbClr val="F96818"/>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x-none" altLang="x-none" sz="1800"/>
          </a:p>
        </p:txBody>
      </p:sp>
      <p:sp>
        <p:nvSpPr>
          <p:cNvPr id="9" name="Content Placeholder 5"/>
          <p:cNvSpPr txBox="1">
            <a:spLocks/>
          </p:cNvSpPr>
          <p:nvPr/>
        </p:nvSpPr>
        <p:spPr bwMode="auto">
          <a:xfrm>
            <a:off x="10527792" y="2713038"/>
            <a:ext cx="1828800" cy="487362"/>
          </a:xfrm>
          <a:prstGeom prst="rect">
            <a:avLst/>
          </a:prstGeom>
          <a:noFill/>
          <a:ln w="9525">
            <a:noFill/>
            <a:miter lim="800000"/>
            <a:headEnd/>
            <a:tailEnd/>
          </a:ln>
        </p:spPr>
        <p:txBody>
          <a:bodyPr>
            <a:spAutoFit/>
          </a:bodyPr>
          <a:lstStyle>
            <a:lvl1pPr marL="230188" indent="-230188">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spcBef>
                <a:spcPts val="1400"/>
              </a:spcBef>
              <a:buClr>
                <a:srgbClr val="006C3A"/>
              </a:buClr>
            </a:pPr>
            <a:r>
              <a:rPr lang="en-US" altLang="x-none" sz="2800" b="1">
                <a:solidFill>
                  <a:srgbClr val="FF6600"/>
                </a:solidFill>
                <a:latin typeface="Arial Narrow" charset="0"/>
              </a:rPr>
              <a:t>automatic</a:t>
            </a:r>
            <a:endParaRPr lang="en-US" altLang="x-none" sz="1800" b="1">
              <a:solidFill>
                <a:srgbClr val="FF6600"/>
              </a:solidFill>
              <a:latin typeface="Arial Narrow" charset="0"/>
            </a:endParaRPr>
          </a:p>
        </p:txBody>
      </p:sp>
    </p:spTree>
    <p:extLst>
      <p:ext uri="{BB962C8B-B14F-4D97-AF65-F5344CB8AC3E}">
        <p14:creationId xmlns:p14="http://schemas.microsoft.com/office/powerpoint/2010/main" val="134513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Configuration Control</a:t>
            </a:r>
          </a:p>
        </p:txBody>
      </p:sp>
      <p:sp>
        <p:nvSpPr>
          <p:cNvPr id="3" name="Content Placeholder 2"/>
          <p:cNvSpPr>
            <a:spLocks noGrp="1"/>
          </p:cNvSpPr>
          <p:nvPr>
            <p:ph idx="1"/>
          </p:nvPr>
        </p:nvSpPr>
        <p:spPr>
          <a:xfrm>
            <a:off x="347472" y="1637229"/>
            <a:ext cx="7502118" cy="3946707"/>
          </a:xfrm>
        </p:spPr>
        <p:txBody>
          <a:bodyPr/>
          <a:lstStyle/>
          <a:p>
            <a:r>
              <a:rPr lang="en-US" dirty="0"/>
              <a:t>SNS Beam Modes</a:t>
            </a:r>
          </a:p>
          <a:p>
            <a:pPr lvl="1"/>
            <a:r>
              <a:rPr lang="en-US" dirty="0"/>
              <a:t>50, 100, 1mS, Full Power, Off and Standby </a:t>
            </a:r>
          </a:p>
          <a:p>
            <a:r>
              <a:rPr lang="en-US" dirty="0"/>
              <a:t>SNS Machine Modes</a:t>
            </a:r>
          </a:p>
          <a:p>
            <a:pPr lvl="1"/>
            <a:r>
              <a:rPr lang="en-US" dirty="0"/>
              <a:t>MEBT BS, CCL BS, L-Dump, I-Dump, E-Dump and Target</a:t>
            </a:r>
          </a:p>
          <a:p>
            <a:r>
              <a:rPr lang="en-US" dirty="0"/>
              <a:t>Configured via MPS PLC</a:t>
            </a:r>
          </a:p>
          <a:p>
            <a:pPr lvl="1"/>
            <a:r>
              <a:rPr lang="en-US" dirty="0"/>
              <a:t>Located in the main Control Room</a:t>
            </a:r>
          </a:p>
          <a:p>
            <a:pPr lvl="1"/>
            <a:r>
              <a:rPr lang="en-US" dirty="0"/>
              <a:t>Read by the Timing Master and broadcast to each node at 60 Hz</a:t>
            </a:r>
          </a:p>
          <a:p>
            <a:pPr lvl="1"/>
            <a:r>
              <a:rPr lang="en-US" dirty="0"/>
              <a:t>Verified against database before every machine cycle</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849" y="830948"/>
            <a:ext cx="4330700" cy="1778000"/>
          </a:xfrm>
          <a:prstGeom prst="rect">
            <a:avLst/>
          </a:prstGeom>
        </p:spPr>
      </p:pic>
      <p:sp>
        <p:nvSpPr>
          <p:cNvPr id="5" name="TextBox 4"/>
          <p:cNvSpPr txBox="1"/>
          <p:nvPr/>
        </p:nvSpPr>
        <p:spPr>
          <a:xfrm>
            <a:off x="9368823" y="3367930"/>
            <a:ext cx="2287806" cy="590931"/>
          </a:xfrm>
          <a:prstGeom prst="rect">
            <a:avLst/>
          </a:prstGeom>
          <a:noFill/>
        </p:spPr>
        <p:txBody>
          <a:bodyPr wrap="none" rtlCol="0">
            <a:spAutoFit/>
          </a:bodyPr>
          <a:lstStyle/>
          <a:p>
            <a:pPr algn="ctr">
              <a:lnSpc>
                <a:spcPct val="90000"/>
              </a:lnSpc>
            </a:pPr>
            <a:r>
              <a:rPr lang="en-US" dirty="0">
                <a:solidFill>
                  <a:srgbClr val="FF0000"/>
                </a:solidFill>
              </a:rPr>
              <a:t>Physical input status</a:t>
            </a:r>
          </a:p>
          <a:p>
            <a:pPr algn="ctr">
              <a:lnSpc>
                <a:spcPct val="90000"/>
              </a:lnSpc>
            </a:pPr>
            <a:r>
              <a:rPr lang="en-US" dirty="0">
                <a:solidFill>
                  <a:srgbClr val="FF0000"/>
                </a:solidFill>
              </a:rPr>
              <a:t>from field device</a:t>
            </a:r>
          </a:p>
        </p:txBody>
      </p:sp>
      <p:sp>
        <p:nvSpPr>
          <p:cNvPr id="6" name="TextBox 5"/>
          <p:cNvSpPr txBox="1"/>
          <p:nvPr/>
        </p:nvSpPr>
        <p:spPr>
          <a:xfrm>
            <a:off x="7033361" y="2669324"/>
            <a:ext cx="3185488" cy="590931"/>
          </a:xfrm>
          <a:prstGeom prst="rect">
            <a:avLst/>
          </a:prstGeom>
          <a:noFill/>
        </p:spPr>
        <p:txBody>
          <a:bodyPr wrap="none" rtlCol="0">
            <a:spAutoFit/>
          </a:bodyPr>
          <a:lstStyle/>
          <a:p>
            <a:pPr algn="ctr">
              <a:lnSpc>
                <a:spcPct val="90000"/>
              </a:lnSpc>
            </a:pPr>
            <a:r>
              <a:rPr lang="en-US" dirty="0"/>
              <a:t>“Mode Mask” indication</a:t>
            </a:r>
          </a:p>
          <a:p>
            <a:pPr algn="ctr">
              <a:lnSpc>
                <a:spcPct val="90000"/>
              </a:lnSpc>
            </a:pPr>
            <a:r>
              <a:rPr lang="en-US" dirty="0"/>
              <a:t>Color is dependent on setting</a:t>
            </a:r>
          </a:p>
        </p:txBody>
      </p:sp>
      <p:sp>
        <p:nvSpPr>
          <p:cNvPr id="7" name="TextBox 6"/>
          <p:cNvSpPr txBox="1"/>
          <p:nvPr/>
        </p:nvSpPr>
        <p:spPr>
          <a:xfrm>
            <a:off x="9409353" y="268930"/>
            <a:ext cx="1723550" cy="341632"/>
          </a:xfrm>
          <a:prstGeom prst="rect">
            <a:avLst/>
          </a:prstGeom>
          <a:noFill/>
        </p:spPr>
        <p:txBody>
          <a:bodyPr wrap="none" rtlCol="0">
            <a:spAutoFit/>
          </a:bodyPr>
          <a:lstStyle/>
          <a:p>
            <a:pPr algn="ctr">
              <a:lnSpc>
                <a:spcPct val="90000"/>
              </a:lnSpc>
            </a:pPr>
            <a:r>
              <a:rPr lang="en-US" dirty="0">
                <a:solidFill>
                  <a:schemeClr val="tx2"/>
                </a:solidFill>
              </a:rPr>
              <a:t>Channel status</a:t>
            </a:r>
          </a:p>
        </p:txBody>
      </p:sp>
      <p:cxnSp>
        <p:nvCxnSpPr>
          <p:cNvPr id="9" name="Straight Arrow Connector 8"/>
          <p:cNvCxnSpPr>
            <a:stCxn id="7" idx="2"/>
          </p:cNvCxnSpPr>
          <p:nvPr/>
        </p:nvCxnSpPr>
        <p:spPr>
          <a:xfrm>
            <a:off x="10271128" y="610562"/>
            <a:ext cx="579752" cy="425758"/>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0"/>
          </p:cNvCxnSpPr>
          <p:nvPr/>
        </p:nvCxnSpPr>
        <p:spPr>
          <a:xfrm flipV="1">
            <a:off x="10512726" y="2487168"/>
            <a:ext cx="959946" cy="88076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0"/>
          </p:cNvCxnSpPr>
          <p:nvPr/>
        </p:nvCxnSpPr>
        <p:spPr>
          <a:xfrm flipV="1">
            <a:off x="8626105" y="1589930"/>
            <a:ext cx="2643578" cy="107939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2961" y="740854"/>
            <a:ext cx="2039917" cy="590931"/>
          </a:xfrm>
          <a:prstGeom prst="rect">
            <a:avLst/>
          </a:prstGeom>
          <a:noFill/>
        </p:spPr>
        <p:txBody>
          <a:bodyPr wrap="none" rtlCol="0">
            <a:spAutoFit/>
          </a:bodyPr>
          <a:lstStyle/>
          <a:p>
            <a:pPr algn="ctr">
              <a:lnSpc>
                <a:spcPct val="90000"/>
              </a:lnSpc>
            </a:pPr>
            <a:r>
              <a:rPr lang="en-US" dirty="0">
                <a:solidFill>
                  <a:srgbClr val="0070C0"/>
                </a:solidFill>
              </a:rPr>
              <a:t>Device</a:t>
            </a:r>
          </a:p>
          <a:p>
            <a:pPr algn="ctr">
              <a:lnSpc>
                <a:spcPct val="90000"/>
              </a:lnSpc>
            </a:pPr>
            <a:r>
              <a:rPr lang="en-US" dirty="0">
                <a:solidFill>
                  <a:srgbClr val="0070C0"/>
                </a:solidFill>
              </a:rPr>
              <a:t>Sector Gate Valve</a:t>
            </a:r>
          </a:p>
        </p:txBody>
      </p:sp>
      <p:cxnSp>
        <p:nvCxnSpPr>
          <p:cNvPr id="16" name="Straight Arrow Connector 15"/>
          <p:cNvCxnSpPr/>
          <p:nvPr/>
        </p:nvCxnSpPr>
        <p:spPr>
          <a:xfrm>
            <a:off x="6790944" y="978681"/>
            <a:ext cx="743712" cy="5763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05619" y="1457134"/>
            <a:ext cx="2082621" cy="341632"/>
          </a:xfrm>
          <a:prstGeom prst="rect">
            <a:avLst/>
          </a:prstGeom>
          <a:noFill/>
        </p:spPr>
        <p:txBody>
          <a:bodyPr wrap="none" rtlCol="0">
            <a:spAutoFit/>
          </a:bodyPr>
          <a:lstStyle/>
          <a:p>
            <a:pPr algn="ctr">
              <a:lnSpc>
                <a:spcPct val="90000"/>
              </a:lnSpc>
            </a:pPr>
            <a:r>
              <a:rPr lang="en-US" dirty="0">
                <a:solidFill>
                  <a:srgbClr val="FF0000"/>
                </a:solidFill>
              </a:rPr>
              <a:t>Intended for 2 MW</a:t>
            </a:r>
          </a:p>
        </p:txBody>
      </p:sp>
      <p:cxnSp>
        <p:nvCxnSpPr>
          <p:cNvPr id="17" name="Straight Arrow Connector 16"/>
          <p:cNvCxnSpPr/>
          <p:nvPr/>
        </p:nvCxnSpPr>
        <p:spPr>
          <a:xfrm flipH="1">
            <a:off x="3989184" y="1719948"/>
            <a:ext cx="729454" cy="41811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707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Interlocks</a:t>
            </a:r>
          </a:p>
        </p:txBody>
      </p:sp>
      <p:sp>
        <p:nvSpPr>
          <p:cNvPr id="3" name="Content Placeholder 2"/>
          <p:cNvSpPr>
            <a:spLocks noGrp="1"/>
          </p:cNvSpPr>
          <p:nvPr>
            <p:ph idx="1"/>
          </p:nvPr>
        </p:nvSpPr>
        <p:spPr>
          <a:xfrm>
            <a:off x="347473" y="926592"/>
            <a:ext cx="5663184" cy="5401055"/>
          </a:xfrm>
        </p:spPr>
        <p:txBody>
          <a:bodyPr/>
          <a:lstStyle/>
          <a:p>
            <a:r>
              <a:rPr lang="en-US" dirty="0"/>
              <a:t>Magnets</a:t>
            </a:r>
          </a:p>
          <a:p>
            <a:r>
              <a:rPr lang="en-US" dirty="0"/>
              <a:t>Power Supplies</a:t>
            </a:r>
          </a:p>
          <a:p>
            <a:pPr lvl="1"/>
            <a:r>
              <a:rPr lang="en-US" dirty="0"/>
              <a:t>HV levels for BLMs</a:t>
            </a:r>
          </a:p>
          <a:p>
            <a:pPr lvl="1"/>
            <a:r>
              <a:rPr lang="en-US" dirty="0"/>
              <a:t>Power supply settings</a:t>
            </a:r>
          </a:p>
          <a:p>
            <a:r>
              <a:rPr lang="en-US" dirty="0"/>
              <a:t>Chatter Fault limits</a:t>
            </a:r>
          </a:p>
          <a:p>
            <a:pPr lvl="1"/>
            <a:r>
              <a:rPr lang="en-US" dirty="0"/>
              <a:t>Auto recovery → manual recovery</a:t>
            </a:r>
          </a:p>
          <a:p>
            <a:r>
              <a:rPr lang="en-US" dirty="0"/>
              <a:t>Dump Power limits</a:t>
            </a:r>
          </a:p>
          <a:p>
            <a:pPr lvl="1"/>
            <a:r>
              <a:rPr lang="en-US" dirty="0"/>
              <a:t>Combined with administrative controls</a:t>
            </a:r>
          </a:p>
          <a:p>
            <a:pPr lvl="1"/>
            <a:r>
              <a:rPr lang="en-US" dirty="0"/>
              <a:t>Injection Dump uses fast protect hardware “Nano-coulomb detector”</a:t>
            </a:r>
          </a:p>
          <a:p>
            <a:pPr lvl="2"/>
            <a:r>
              <a:rPr lang="en-US" dirty="0"/>
              <a:t>Soft interlocks are too slow in the event of a Primary Stripper foil failure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8344" y="0"/>
            <a:ext cx="6020796" cy="6169152"/>
          </a:xfrm>
          <a:prstGeom prst="rect">
            <a:avLst/>
          </a:prstGeom>
        </p:spPr>
      </p:pic>
    </p:spTree>
    <p:extLst>
      <p:ext uri="{BB962C8B-B14F-4D97-AF65-F5344CB8AC3E}">
        <p14:creationId xmlns:p14="http://schemas.microsoft.com/office/powerpoint/2010/main" val="569727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Protection by</a:t>
            </a:r>
            <a:r>
              <a:rPr lang="en-US" spc="-45" dirty="0"/>
              <a:t> </a:t>
            </a:r>
            <a:r>
              <a:rPr lang="en-US" spc="20" dirty="0"/>
              <a:t>alarms</a:t>
            </a:r>
            <a:endParaRPr lang="en-US" dirty="0"/>
          </a:p>
        </p:txBody>
      </p:sp>
      <p:sp>
        <p:nvSpPr>
          <p:cNvPr id="3" name="Content Placeholder 2"/>
          <p:cNvSpPr>
            <a:spLocks noGrp="1"/>
          </p:cNvSpPr>
          <p:nvPr>
            <p:ph idx="1"/>
          </p:nvPr>
        </p:nvSpPr>
        <p:spPr/>
        <p:txBody>
          <a:bodyPr/>
          <a:lstStyle/>
          <a:p>
            <a:pPr marL="241300" marR="5080" indent="-228600">
              <a:lnSpc>
                <a:spcPts val="2800"/>
              </a:lnSpc>
            </a:pPr>
            <a:r>
              <a:rPr lang="en-US" dirty="0">
                <a:latin typeface="Arial"/>
                <a:cs typeface="Arial"/>
              </a:rPr>
              <a:t>Control system can monitor many parameters, and</a:t>
            </a:r>
            <a:r>
              <a:rPr lang="en-US" spc="-300" dirty="0">
                <a:latin typeface="Arial"/>
                <a:cs typeface="Arial"/>
              </a:rPr>
              <a:t> </a:t>
            </a:r>
            <a:r>
              <a:rPr lang="en-US" dirty="0">
                <a:latin typeface="Arial"/>
                <a:cs typeface="Arial"/>
              </a:rPr>
              <a:t>alert operators when these parameters stray outside of pre-defined</a:t>
            </a:r>
            <a:r>
              <a:rPr lang="en-US" spc="-100" dirty="0">
                <a:latin typeface="Arial"/>
                <a:cs typeface="Arial"/>
              </a:rPr>
              <a:t> </a:t>
            </a:r>
            <a:r>
              <a:rPr lang="en-US" dirty="0">
                <a:latin typeface="Arial"/>
                <a:cs typeface="Arial"/>
              </a:rPr>
              <a:t>limits</a:t>
            </a:r>
          </a:p>
          <a:p>
            <a:pPr marL="12700">
              <a:lnSpc>
                <a:spcPts val="2960"/>
              </a:lnSpc>
              <a:spcBef>
                <a:spcPts val="1040"/>
              </a:spcBef>
            </a:pPr>
            <a:r>
              <a:rPr lang="en-US" spc="-5" dirty="0">
                <a:latin typeface="Arial"/>
                <a:cs typeface="Arial"/>
              </a:rPr>
              <a:t>These </a:t>
            </a:r>
            <a:r>
              <a:rPr lang="en-US" dirty="0">
                <a:latin typeface="Arial"/>
                <a:cs typeface="Arial"/>
              </a:rPr>
              <a:t>are separate from the automatic</a:t>
            </a:r>
            <a:r>
              <a:rPr lang="en-US" spc="-265" dirty="0">
                <a:latin typeface="Arial"/>
                <a:cs typeface="Arial"/>
              </a:rPr>
              <a:t> </a:t>
            </a:r>
            <a:r>
              <a:rPr lang="en-US" dirty="0">
                <a:latin typeface="Arial"/>
                <a:cs typeface="Arial"/>
              </a:rPr>
              <a:t>interlocks.</a:t>
            </a:r>
          </a:p>
          <a:p>
            <a:pPr marL="241300">
              <a:lnSpc>
                <a:spcPts val="2960"/>
              </a:lnSpc>
            </a:pPr>
            <a:r>
              <a:rPr lang="en-US" dirty="0">
                <a:latin typeface="Arial"/>
                <a:cs typeface="Arial"/>
              </a:rPr>
              <a:t>Alarms do not automatically turn </a:t>
            </a:r>
            <a:r>
              <a:rPr lang="en-US" spc="-20" dirty="0">
                <a:latin typeface="Arial"/>
                <a:cs typeface="Arial"/>
              </a:rPr>
              <a:t>off </a:t>
            </a:r>
            <a:r>
              <a:rPr lang="en-US" dirty="0">
                <a:latin typeface="Arial"/>
                <a:cs typeface="Arial"/>
              </a:rPr>
              <a:t>the</a:t>
            </a:r>
            <a:r>
              <a:rPr lang="en-US" spc="-80" dirty="0">
                <a:latin typeface="Arial"/>
                <a:cs typeface="Arial"/>
              </a:rPr>
              <a:t> </a:t>
            </a:r>
            <a:r>
              <a:rPr lang="en-US" dirty="0">
                <a:latin typeface="Arial"/>
                <a:cs typeface="Arial"/>
              </a:rPr>
              <a:t>beam.</a:t>
            </a:r>
          </a:p>
          <a:p>
            <a:pPr marL="241300" marR="41275" indent="-228600">
              <a:lnSpc>
                <a:spcPts val="2800"/>
              </a:lnSpc>
              <a:spcBef>
                <a:spcPts val="1440"/>
              </a:spcBef>
            </a:pPr>
            <a:r>
              <a:rPr lang="en-US" dirty="0">
                <a:latin typeface="Arial"/>
                <a:cs typeface="Arial"/>
              </a:rPr>
              <a:t>Alarms may be set to alert operators before</a:t>
            </a:r>
            <a:r>
              <a:rPr lang="en-US" spc="-295" dirty="0">
                <a:latin typeface="Arial"/>
                <a:cs typeface="Arial"/>
              </a:rPr>
              <a:t> </a:t>
            </a:r>
            <a:r>
              <a:rPr lang="en-US" dirty="0">
                <a:latin typeface="Arial"/>
                <a:cs typeface="Arial"/>
              </a:rPr>
              <a:t>parameters reach the interlock limits, or may be set on some less rigorous</a:t>
            </a:r>
            <a:r>
              <a:rPr lang="en-US" spc="-100" dirty="0">
                <a:latin typeface="Arial"/>
                <a:cs typeface="Arial"/>
              </a:rPr>
              <a:t> </a:t>
            </a:r>
            <a:r>
              <a:rPr lang="en-US" dirty="0">
                <a:latin typeface="Arial"/>
                <a:cs typeface="Arial"/>
              </a:rPr>
              <a:t>parameters</a:t>
            </a:r>
          </a:p>
        </p:txBody>
      </p:sp>
    </p:spTree>
    <p:extLst>
      <p:ext uri="{BB962C8B-B14F-4D97-AF65-F5344CB8AC3E}">
        <p14:creationId xmlns:p14="http://schemas.microsoft.com/office/powerpoint/2010/main" val="1163913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Screens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13069" y="0"/>
            <a:ext cx="3075756" cy="404812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692" y="4210732"/>
            <a:ext cx="5003800" cy="2362200"/>
          </a:xfrm>
          <a:prstGeom prst="rect">
            <a:avLst/>
          </a:prstGeom>
        </p:spPr>
      </p:pic>
      <p:sp>
        <p:nvSpPr>
          <p:cNvPr id="9" name="Content Placeholder 2"/>
          <p:cNvSpPr txBox="1">
            <a:spLocks/>
          </p:cNvSpPr>
          <p:nvPr/>
        </p:nvSpPr>
        <p:spPr bwMode="auto">
          <a:xfrm>
            <a:off x="344288" y="1023771"/>
            <a:ext cx="5068727" cy="404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Approximately 110 nodes at SNS</a:t>
            </a:r>
          </a:p>
          <a:p>
            <a:pPr lvl="1"/>
            <a:r>
              <a:rPr lang="en-US" dirty="0"/>
              <a:t>Without interface screens, it would extremely difficult to know which system reported the fault</a:t>
            </a:r>
          </a:p>
          <a:p>
            <a:pPr lvl="1"/>
            <a:r>
              <a:rPr lang="en-US" dirty="0"/>
              <a:t>Also allows operations to establish bypass settings</a:t>
            </a:r>
          </a:p>
        </p:txBody>
      </p:sp>
      <p:sp>
        <p:nvSpPr>
          <p:cNvPr id="10" name="TextBox 9"/>
          <p:cNvSpPr txBox="1"/>
          <p:nvPr/>
        </p:nvSpPr>
        <p:spPr>
          <a:xfrm>
            <a:off x="7383443" y="706056"/>
            <a:ext cx="1402948" cy="590931"/>
          </a:xfrm>
          <a:prstGeom prst="rect">
            <a:avLst/>
          </a:prstGeom>
          <a:noFill/>
        </p:spPr>
        <p:txBody>
          <a:bodyPr wrap="none" rtlCol="0">
            <a:spAutoFit/>
          </a:bodyPr>
          <a:lstStyle/>
          <a:p>
            <a:pPr algn="ctr">
              <a:lnSpc>
                <a:spcPct val="90000"/>
              </a:lnSpc>
            </a:pPr>
            <a:r>
              <a:rPr lang="en-US" dirty="0"/>
              <a:t>Overview of</a:t>
            </a:r>
          </a:p>
          <a:p>
            <a:pPr algn="ctr">
              <a:lnSpc>
                <a:spcPct val="90000"/>
              </a:lnSpc>
            </a:pPr>
            <a:r>
              <a:rPr lang="en-US" dirty="0"/>
              <a:t>the SCL</a:t>
            </a:r>
          </a:p>
        </p:txBody>
      </p:sp>
      <p:sp>
        <p:nvSpPr>
          <p:cNvPr id="11" name="Oval 60"/>
          <p:cNvSpPr>
            <a:spLocks noChangeArrowheads="1"/>
          </p:cNvSpPr>
          <p:nvPr/>
        </p:nvSpPr>
        <p:spPr bwMode="auto">
          <a:xfrm rot="5400000">
            <a:off x="5759914" y="4669022"/>
            <a:ext cx="591007" cy="555845"/>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2" name="Oval 60"/>
          <p:cNvSpPr>
            <a:spLocks noChangeArrowheads="1"/>
          </p:cNvSpPr>
          <p:nvPr/>
        </p:nvSpPr>
        <p:spPr bwMode="auto">
          <a:xfrm rot="5400000">
            <a:off x="5117511" y="4964525"/>
            <a:ext cx="591007" cy="555845"/>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3" name="TextBox 12"/>
          <p:cNvSpPr txBox="1"/>
          <p:nvPr/>
        </p:nvSpPr>
        <p:spPr>
          <a:xfrm>
            <a:off x="5293097" y="2987547"/>
            <a:ext cx="1826141" cy="840230"/>
          </a:xfrm>
          <a:prstGeom prst="rect">
            <a:avLst/>
          </a:prstGeom>
          <a:noFill/>
        </p:spPr>
        <p:txBody>
          <a:bodyPr wrap="none" rtlCol="0">
            <a:spAutoFit/>
          </a:bodyPr>
          <a:lstStyle/>
          <a:p>
            <a:pPr algn="ctr">
              <a:lnSpc>
                <a:spcPct val="90000"/>
              </a:lnSpc>
            </a:pPr>
            <a:r>
              <a:rPr lang="en-US" dirty="0"/>
              <a:t>The input status</a:t>
            </a:r>
          </a:p>
          <a:p>
            <a:pPr algn="ctr">
              <a:lnSpc>
                <a:spcPct val="90000"/>
              </a:lnSpc>
            </a:pPr>
            <a:r>
              <a:rPr lang="en-US" dirty="0"/>
              <a:t>reflects faulted</a:t>
            </a:r>
          </a:p>
          <a:p>
            <a:pPr algn="ctr">
              <a:lnSpc>
                <a:spcPct val="90000"/>
              </a:lnSpc>
            </a:pPr>
            <a:r>
              <a:rPr lang="en-US" dirty="0"/>
              <a:t>Input channel</a:t>
            </a:r>
          </a:p>
        </p:txBody>
      </p:sp>
      <p:sp>
        <p:nvSpPr>
          <p:cNvPr id="14" name="TextBox 13"/>
          <p:cNvSpPr txBox="1"/>
          <p:nvPr/>
        </p:nvSpPr>
        <p:spPr>
          <a:xfrm>
            <a:off x="2366941" y="5451984"/>
            <a:ext cx="2685351" cy="1089529"/>
          </a:xfrm>
          <a:prstGeom prst="rect">
            <a:avLst/>
          </a:prstGeom>
          <a:noFill/>
        </p:spPr>
        <p:txBody>
          <a:bodyPr wrap="none" rtlCol="0">
            <a:spAutoFit/>
          </a:bodyPr>
          <a:lstStyle/>
          <a:p>
            <a:pPr algn="ctr">
              <a:lnSpc>
                <a:spcPct val="90000"/>
              </a:lnSpc>
            </a:pPr>
            <a:r>
              <a:rPr lang="en-US" dirty="0"/>
              <a:t>The channel status</a:t>
            </a:r>
          </a:p>
          <a:p>
            <a:pPr algn="ctr">
              <a:lnSpc>
                <a:spcPct val="90000"/>
              </a:lnSpc>
            </a:pPr>
            <a:r>
              <a:rPr lang="en-US" dirty="0"/>
              <a:t>is green because</a:t>
            </a:r>
          </a:p>
          <a:p>
            <a:pPr algn="ctr">
              <a:lnSpc>
                <a:spcPct val="90000"/>
              </a:lnSpc>
            </a:pPr>
            <a:r>
              <a:rPr lang="en-US" dirty="0"/>
              <a:t>the Machine Mode is</a:t>
            </a:r>
          </a:p>
          <a:p>
            <a:pPr algn="ctr">
              <a:lnSpc>
                <a:spcPct val="90000"/>
              </a:lnSpc>
            </a:pPr>
            <a:r>
              <a:rPr lang="en-US" dirty="0"/>
              <a:t>upstream of this location</a:t>
            </a:r>
          </a:p>
        </p:txBody>
      </p:sp>
      <p:sp>
        <p:nvSpPr>
          <p:cNvPr id="15" name="Oval 60"/>
          <p:cNvSpPr>
            <a:spLocks noChangeArrowheads="1"/>
          </p:cNvSpPr>
          <p:nvPr/>
        </p:nvSpPr>
        <p:spPr bwMode="auto">
          <a:xfrm rot="5400000">
            <a:off x="9537993" y="4878558"/>
            <a:ext cx="591007" cy="555845"/>
          </a:xfrm>
          <a:prstGeom prst="ellipse">
            <a:avLst/>
          </a:prstGeom>
          <a:noFill/>
          <a:ln w="28575">
            <a:solidFill>
              <a:srgbClr val="501812"/>
            </a:solidFill>
            <a:round/>
            <a:headEnd/>
            <a:tailEnd/>
          </a:ln>
        </p:spPr>
        <p:txBody>
          <a:bodyPr wrap="square" anchor="ctr">
            <a:prstTxWarp prst="textNoShape">
              <a:avLst/>
            </a:prstTxWarp>
            <a:spAutoFit/>
          </a:bodyPr>
          <a:lstStyle/>
          <a:p>
            <a:endParaRPr lang="en-US"/>
          </a:p>
        </p:txBody>
      </p:sp>
      <p:sp>
        <p:nvSpPr>
          <p:cNvPr id="16" name="TextBox 15"/>
          <p:cNvSpPr txBox="1"/>
          <p:nvPr/>
        </p:nvSpPr>
        <p:spPr>
          <a:xfrm>
            <a:off x="10697024" y="4800901"/>
            <a:ext cx="1069525" cy="590931"/>
          </a:xfrm>
          <a:prstGeom prst="rect">
            <a:avLst/>
          </a:prstGeom>
          <a:noFill/>
        </p:spPr>
        <p:txBody>
          <a:bodyPr wrap="none" rtlCol="0">
            <a:spAutoFit/>
          </a:bodyPr>
          <a:lstStyle/>
          <a:p>
            <a:pPr algn="ctr">
              <a:lnSpc>
                <a:spcPct val="90000"/>
              </a:lnSpc>
            </a:pPr>
            <a:r>
              <a:rPr lang="en-US" dirty="0"/>
              <a:t>Fault</a:t>
            </a:r>
          </a:p>
          <a:p>
            <a:pPr algn="ctr">
              <a:lnSpc>
                <a:spcPct val="90000"/>
              </a:lnSpc>
            </a:pPr>
            <a:r>
              <a:rPr lang="en-US" dirty="0"/>
              <a:t>counters</a:t>
            </a:r>
          </a:p>
        </p:txBody>
      </p:sp>
      <p:cxnSp>
        <p:nvCxnSpPr>
          <p:cNvPr id="18" name="Straight Arrow Connector 17"/>
          <p:cNvCxnSpPr>
            <a:stCxn id="16" idx="1"/>
          </p:cNvCxnSpPr>
          <p:nvPr/>
        </p:nvCxnSpPr>
        <p:spPr>
          <a:xfrm flipH="1">
            <a:off x="9833496" y="5096367"/>
            <a:ext cx="863528" cy="60113"/>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472405" y="5242447"/>
            <a:ext cx="1940609" cy="149385"/>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2"/>
          </p:cNvCxnSpPr>
          <p:nvPr/>
        </p:nvCxnSpPr>
        <p:spPr>
          <a:xfrm flipH="1">
            <a:off x="6063693" y="3827777"/>
            <a:ext cx="142475" cy="1119167"/>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51048" y="3428323"/>
            <a:ext cx="1697902" cy="590931"/>
          </a:xfrm>
          <a:prstGeom prst="rect">
            <a:avLst/>
          </a:prstGeom>
          <a:noFill/>
        </p:spPr>
        <p:txBody>
          <a:bodyPr wrap="none" rtlCol="0">
            <a:spAutoFit/>
          </a:bodyPr>
          <a:lstStyle/>
          <a:p>
            <a:pPr algn="ctr">
              <a:lnSpc>
                <a:spcPct val="90000"/>
              </a:lnSpc>
            </a:pPr>
            <a:r>
              <a:rPr lang="en-US" dirty="0"/>
              <a:t>Bypass</a:t>
            </a:r>
          </a:p>
          <a:p>
            <a:pPr algn="ctr">
              <a:lnSpc>
                <a:spcPct val="90000"/>
              </a:lnSpc>
            </a:pPr>
            <a:r>
              <a:rPr lang="en-US" dirty="0"/>
              <a:t>Enable/disable</a:t>
            </a:r>
          </a:p>
        </p:txBody>
      </p:sp>
      <p:sp>
        <p:nvSpPr>
          <p:cNvPr id="20" name="Oval 60"/>
          <p:cNvSpPr>
            <a:spLocks noChangeArrowheads="1"/>
          </p:cNvSpPr>
          <p:nvPr/>
        </p:nvSpPr>
        <p:spPr bwMode="auto">
          <a:xfrm rot="5400000">
            <a:off x="7292038" y="4712458"/>
            <a:ext cx="738936" cy="835118"/>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cxnSp>
        <p:nvCxnSpPr>
          <p:cNvPr id="21" name="Straight Arrow Connector 20"/>
          <p:cNvCxnSpPr>
            <a:stCxn id="17" idx="2"/>
            <a:endCxn id="20" idx="1"/>
          </p:cNvCxnSpPr>
          <p:nvPr/>
        </p:nvCxnSpPr>
        <p:spPr>
          <a:xfrm flipH="1">
            <a:off x="7956765" y="4019254"/>
            <a:ext cx="243234" cy="849510"/>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129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 STS</a:t>
            </a:r>
          </a:p>
        </p:txBody>
      </p:sp>
      <p:sp>
        <p:nvSpPr>
          <p:cNvPr id="3" name="Content Placeholder 2"/>
          <p:cNvSpPr>
            <a:spLocks noGrp="1"/>
          </p:cNvSpPr>
          <p:nvPr>
            <p:ph idx="1"/>
          </p:nvPr>
        </p:nvSpPr>
        <p:spPr>
          <a:xfrm>
            <a:off x="407775" y="908206"/>
            <a:ext cx="5068727" cy="3785671"/>
          </a:xfrm>
        </p:spPr>
        <p:txBody>
          <a:bodyPr/>
          <a:lstStyle/>
          <a:p>
            <a:r>
              <a:rPr lang="en-US" dirty="0"/>
              <a:t>Second Target Station (STS)</a:t>
            </a:r>
          </a:p>
          <a:p>
            <a:r>
              <a:rPr lang="en-US" dirty="0"/>
              <a:t>Single pulse configuration</a:t>
            </a:r>
          </a:p>
          <a:p>
            <a:pPr lvl="1"/>
            <a:r>
              <a:rPr lang="en-US" dirty="0"/>
              <a:t>Two pulse configuration for STS (Second Target Station)</a:t>
            </a:r>
          </a:p>
          <a:p>
            <a:pPr lvl="1"/>
            <a:r>
              <a:rPr lang="en-US" dirty="0"/>
              <a:t>STS 10-20 Hz</a:t>
            </a:r>
          </a:p>
          <a:p>
            <a:pPr lvl="2"/>
            <a:r>
              <a:rPr lang="en-US" dirty="0"/>
              <a:t>47 kJ per pulse</a:t>
            </a:r>
          </a:p>
          <a:p>
            <a:r>
              <a:rPr lang="en-US" dirty="0"/>
              <a:t>Kicker Magnet interface</a:t>
            </a:r>
          </a:p>
          <a:p>
            <a:pPr lvl="1"/>
            <a:r>
              <a:rPr lang="en-US" dirty="0"/>
              <a:t>Beam must go to STS</a:t>
            </a:r>
          </a:p>
        </p:txBody>
      </p:sp>
      <p:grpSp>
        <p:nvGrpSpPr>
          <p:cNvPr id="4" name="Group 3"/>
          <p:cNvGrpSpPr/>
          <p:nvPr/>
        </p:nvGrpSpPr>
        <p:grpSpPr>
          <a:xfrm>
            <a:off x="6182418" y="-52192"/>
            <a:ext cx="6044094" cy="4809465"/>
            <a:chOff x="532968" y="1098791"/>
            <a:chExt cx="6044094" cy="4809465"/>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2968" y="1098791"/>
              <a:ext cx="6044094" cy="4809465"/>
            </a:xfrm>
            <a:prstGeom prst="rect">
              <a:avLst/>
            </a:prstGeom>
          </p:spPr>
        </p:pic>
        <p:sp>
          <p:nvSpPr>
            <p:cNvPr id="6" name="TextBox 5"/>
            <p:cNvSpPr txBox="1"/>
            <p:nvPr/>
          </p:nvSpPr>
          <p:spPr>
            <a:xfrm>
              <a:off x="2664846" y="3436087"/>
              <a:ext cx="589666" cy="261609"/>
            </a:xfrm>
            <a:prstGeom prst="rect">
              <a:avLst/>
            </a:prstGeom>
            <a:solidFill>
              <a:srgbClr val="FFFFFF"/>
            </a:solidFill>
            <a:scene3d>
              <a:camera prst="orthographicFront">
                <a:rot lat="0" lon="0" rev="2280000"/>
              </a:camera>
              <a:lightRig rig="threePt" dir="t"/>
            </a:scene3d>
          </p:spPr>
          <p:txBody>
            <a:bodyPr wrap="square" rtlCol="0">
              <a:spAutoFit/>
            </a:bodyPr>
            <a:lstStyle/>
            <a:p>
              <a:pPr algn="ctr">
                <a:lnSpc>
                  <a:spcPct val="90000"/>
                </a:lnSpc>
              </a:pPr>
              <a:r>
                <a:rPr lang="en-US" sz="1200" b="1" dirty="0"/>
                <a:t>R2T2</a:t>
              </a:r>
            </a:p>
          </p:txBody>
        </p:sp>
      </p:grpSp>
      <p:sp>
        <p:nvSpPr>
          <p:cNvPr id="7" name="Oval 60"/>
          <p:cNvSpPr>
            <a:spLocks noChangeArrowheads="1"/>
          </p:cNvSpPr>
          <p:nvPr/>
        </p:nvSpPr>
        <p:spPr bwMode="auto">
          <a:xfrm rot="5400000">
            <a:off x="6504950" y="1547783"/>
            <a:ext cx="1486814" cy="853440"/>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8" name="TextBox 7"/>
          <p:cNvSpPr txBox="1"/>
          <p:nvPr/>
        </p:nvSpPr>
        <p:spPr>
          <a:xfrm>
            <a:off x="5432502" y="1679037"/>
            <a:ext cx="1069525" cy="590931"/>
          </a:xfrm>
          <a:prstGeom prst="rect">
            <a:avLst/>
          </a:prstGeom>
          <a:noFill/>
        </p:spPr>
        <p:txBody>
          <a:bodyPr wrap="none" rtlCol="0">
            <a:spAutoFit/>
          </a:bodyPr>
          <a:lstStyle/>
          <a:p>
            <a:pPr algn="ctr">
              <a:lnSpc>
                <a:spcPct val="90000"/>
              </a:lnSpc>
            </a:pPr>
            <a:r>
              <a:rPr lang="en-US" dirty="0"/>
              <a:t>Kicker</a:t>
            </a:r>
          </a:p>
          <a:p>
            <a:pPr algn="ctr">
              <a:lnSpc>
                <a:spcPct val="90000"/>
              </a:lnSpc>
            </a:pPr>
            <a:r>
              <a:rPr lang="en-US" dirty="0"/>
              <a:t>Magnets</a:t>
            </a:r>
          </a:p>
        </p:txBody>
      </p:sp>
      <p:cxnSp>
        <p:nvCxnSpPr>
          <p:cNvPr id="10" name="Straight Arrow Connector 9"/>
          <p:cNvCxnSpPr>
            <a:stCxn id="8" idx="3"/>
          </p:cNvCxnSpPr>
          <p:nvPr/>
        </p:nvCxnSpPr>
        <p:spPr>
          <a:xfrm flipV="1">
            <a:off x="6502027" y="1851764"/>
            <a:ext cx="576918" cy="122739"/>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Oval 60"/>
          <p:cNvSpPr>
            <a:spLocks noChangeArrowheads="1"/>
          </p:cNvSpPr>
          <p:nvPr/>
        </p:nvSpPr>
        <p:spPr bwMode="auto">
          <a:xfrm rot="5400000">
            <a:off x="6526133" y="534931"/>
            <a:ext cx="591007" cy="555845"/>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2" name="Oval 60"/>
          <p:cNvSpPr>
            <a:spLocks noChangeArrowheads="1"/>
          </p:cNvSpPr>
          <p:nvPr/>
        </p:nvSpPr>
        <p:spPr bwMode="auto">
          <a:xfrm rot="5400000">
            <a:off x="7037667" y="1933640"/>
            <a:ext cx="345529" cy="397633"/>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3" name="TextBox 12"/>
          <p:cNvSpPr txBox="1"/>
          <p:nvPr/>
        </p:nvSpPr>
        <p:spPr>
          <a:xfrm>
            <a:off x="5317818" y="292396"/>
            <a:ext cx="1210588" cy="590931"/>
          </a:xfrm>
          <a:prstGeom prst="rect">
            <a:avLst/>
          </a:prstGeom>
          <a:noFill/>
        </p:spPr>
        <p:txBody>
          <a:bodyPr wrap="none" rtlCol="0">
            <a:spAutoFit/>
          </a:bodyPr>
          <a:lstStyle/>
          <a:p>
            <a:pPr algn="ctr">
              <a:lnSpc>
                <a:spcPct val="90000"/>
              </a:lnSpc>
            </a:pPr>
            <a:r>
              <a:rPr lang="en-US" dirty="0"/>
              <a:t>Extraction</a:t>
            </a:r>
          </a:p>
          <a:p>
            <a:pPr algn="ctr">
              <a:lnSpc>
                <a:spcPct val="90000"/>
              </a:lnSpc>
            </a:pPr>
            <a:r>
              <a:rPr lang="en-US" dirty="0"/>
              <a:t>Septum</a:t>
            </a:r>
          </a:p>
        </p:txBody>
      </p:sp>
      <p:sp>
        <p:nvSpPr>
          <p:cNvPr id="14" name="TextBox 13"/>
          <p:cNvSpPr txBox="1"/>
          <p:nvPr/>
        </p:nvSpPr>
        <p:spPr>
          <a:xfrm>
            <a:off x="6010311" y="2470855"/>
            <a:ext cx="838691" cy="341632"/>
          </a:xfrm>
          <a:prstGeom prst="rect">
            <a:avLst/>
          </a:prstGeom>
          <a:noFill/>
        </p:spPr>
        <p:txBody>
          <a:bodyPr wrap="none" rtlCol="0">
            <a:spAutoFit/>
          </a:bodyPr>
          <a:lstStyle/>
          <a:p>
            <a:pPr algn="ctr">
              <a:lnSpc>
                <a:spcPct val="90000"/>
              </a:lnSpc>
            </a:pPr>
            <a:r>
              <a:rPr lang="en-US"/>
              <a:t>Dipole</a:t>
            </a:r>
            <a:endParaRPr lang="en-US" dirty="0"/>
          </a:p>
        </p:txBody>
      </p:sp>
      <p:cxnSp>
        <p:nvCxnSpPr>
          <p:cNvPr id="15" name="Straight Arrow Connector 14"/>
          <p:cNvCxnSpPr>
            <a:stCxn id="14" idx="0"/>
          </p:cNvCxnSpPr>
          <p:nvPr/>
        </p:nvCxnSpPr>
        <p:spPr>
          <a:xfrm flipV="1">
            <a:off x="6429657" y="2147230"/>
            <a:ext cx="669902" cy="32362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2"/>
          </p:cNvCxnSpPr>
          <p:nvPr/>
        </p:nvCxnSpPr>
        <p:spPr>
          <a:xfrm flipV="1">
            <a:off x="5923112" y="812853"/>
            <a:ext cx="751022" cy="70474"/>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bwMode="auto">
          <a:xfrm>
            <a:off x="407775" y="4592277"/>
            <a:ext cx="11358773" cy="2411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Example: What level of effort should be spent protecting the FTS beam when a fault occurs on the STS beamline?  </a:t>
            </a:r>
          </a:p>
          <a:p>
            <a:pPr lvl="1"/>
            <a:r>
              <a:rPr lang="en-US" dirty="0"/>
              <a:t>A fault occurs in the R2T2 transport line or target.  It is desirable to not disrupt beam to the FTS.  This requires coordination between the Timing System and MPS to ensure only STS cycles are disrupted.  </a:t>
            </a:r>
          </a:p>
        </p:txBody>
      </p:sp>
    </p:spTree>
    <p:extLst>
      <p:ext uri="{BB962C8B-B14F-4D97-AF65-F5344CB8AC3E}">
        <p14:creationId xmlns:p14="http://schemas.microsoft.com/office/powerpoint/2010/main" val="82901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1857721"/>
            <a:ext cx="3634486" cy="2082800"/>
          </a:xfrm>
          <a:prstGeom prst="rect">
            <a:avLst/>
          </a:prstGeom>
        </p:spPr>
      </p:pic>
      <p:sp>
        <p:nvSpPr>
          <p:cNvPr id="2" name="Title 1"/>
          <p:cNvSpPr>
            <a:spLocks noGrp="1"/>
          </p:cNvSpPr>
          <p:nvPr>
            <p:ph type="title"/>
          </p:nvPr>
        </p:nvSpPr>
        <p:spPr/>
        <p:txBody>
          <a:bodyPr/>
          <a:lstStyle/>
          <a:p>
            <a:r>
              <a:rPr lang="en-US" dirty="0"/>
              <a:t>Implementing Interlocks</a:t>
            </a:r>
          </a:p>
        </p:txBody>
      </p:sp>
      <p:sp>
        <p:nvSpPr>
          <p:cNvPr id="3" name="Content Placeholder 2"/>
          <p:cNvSpPr>
            <a:spLocks noGrp="1"/>
          </p:cNvSpPr>
          <p:nvPr>
            <p:ph idx="1"/>
          </p:nvPr>
        </p:nvSpPr>
        <p:spPr>
          <a:xfrm>
            <a:off x="344288" y="830948"/>
            <a:ext cx="6513712" cy="3829952"/>
          </a:xfrm>
        </p:spPr>
        <p:txBody>
          <a:bodyPr/>
          <a:lstStyle/>
          <a:p>
            <a:r>
              <a:rPr lang="en-US" dirty="0"/>
              <a:t>Microcontroller design</a:t>
            </a:r>
          </a:p>
          <a:p>
            <a:pPr lvl="1"/>
            <a:r>
              <a:rPr lang="en-US" dirty="0"/>
              <a:t>PLCs “Slow Interlocks,” milliseconds</a:t>
            </a:r>
          </a:p>
          <a:p>
            <a:pPr lvl="1"/>
            <a:r>
              <a:rPr lang="en-US" dirty="0"/>
              <a:t>Software “Soft Interlocks,” seconds</a:t>
            </a:r>
          </a:p>
          <a:p>
            <a:r>
              <a:rPr lang="en-US" dirty="0"/>
              <a:t>Discrete Components, microseconds</a:t>
            </a:r>
          </a:p>
          <a:p>
            <a:pPr lvl="1"/>
            <a:r>
              <a:rPr lang="en-US" dirty="0"/>
              <a:t>ICs</a:t>
            </a:r>
          </a:p>
          <a:p>
            <a:pPr lvl="1"/>
            <a:r>
              <a:rPr lang="en-US" dirty="0"/>
              <a:t>FPGAs</a:t>
            </a:r>
          </a:p>
          <a:p>
            <a:pPr lvl="1"/>
            <a:r>
              <a:rPr lang="en-US" dirty="0"/>
              <a:t>CPLDs</a:t>
            </a:r>
          </a:p>
          <a:p>
            <a:r>
              <a:rPr lang="en-US" dirty="0"/>
              <a:t>Varying levels of reliability</a:t>
            </a:r>
          </a:p>
          <a:p>
            <a:pPr lvl="1"/>
            <a:r>
              <a:rPr lang="en-US" dirty="0"/>
              <a:t>Failure methods plague all types</a:t>
            </a:r>
          </a:p>
        </p:txBody>
      </p:sp>
      <p:graphicFrame>
        <p:nvGraphicFramePr>
          <p:cNvPr id="4" name="Diagram 3"/>
          <p:cNvGraphicFramePr/>
          <p:nvPr>
            <p:extLst>
              <p:ext uri="{D42A27DB-BD31-4B8C-83A1-F6EECF244321}">
                <p14:modId xmlns:p14="http://schemas.microsoft.com/office/powerpoint/2010/main" val="695756555"/>
              </p:ext>
            </p:extLst>
          </p:nvPr>
        </p:nvGraphicFramePr>
        <p:xfrm>
          <a:off x="2143524" y="5654368"/>
          <a:ext cx="7696729" cy="916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434551" y="5364583"/>
            <a:ext cx="1056701" cy="341632"/>
          </a:xfrm>
          <a:prstGeom prst="rect">
            <a:avLst/>
          </a:prstGeom>
          <a:noFill/>
        </p:spPr>
        <p:txBody>
          <a:bodyPr wrap="none" rtlCol="0">
            <a:spAutoFit/>
          </a:bodyPr>
          <a:lstStyle/>
          <a:p>
            <a:pPr algn="ctr">
              <a:lnSpc>
                <a:spcPct val="90000"/>
              </a:lnSpc>
            </a:pPr>
            <a:r>
              <a:rPr lang="en-US" dirty="0"/>
              <a:t>software</a:t>
            </a:r>
          </a:p>
        </p:txBody>
      </p:sp>
      <p:sp>
        <p:nvSpPr>
          <p:cNvPr id="6" name="TextBox 5"/>
          <p:cNvSpPr txBox="1"/>
          <p:nvPr/>
        </p:nvSpPr>
        <p:spPr>
          <a:xfrm>
            <a:off x="5588747" y="5364583"/>
            <a:ext cx="633508" cy="341632"/>
          </a:xfrm>
          <a:prstGeom prst="rect">
            <a:avLst/>
          </a:prstGeom>
          <a:noFill/>
        </p:spPr>
        <p:txBody>
          <a:bodyPr wrap="none" rtlCol="0">
            <a:spAutoFit/>
          </a:bodyPr>
          <a:lstStyle/>
          <a:p>
            <a:pPr algn="ctr">
              <a:lnSpc>
                <a:spcPct val="90000"/>
              </a:lnSpc>
            </a:pPr>
            <a:r>
              <a:rPr lang="en-US" dirty="0"/>
              <a:t>PLC</a:t>
            </a:r>
          </a:p>
        </p:txBody>
      </p:sp>
      <p:sp>
        <p:nvSpPr>
          <p:cNvPr id="7" name="TextBox 6"/>
          <p:cNvSpPr txBox="1"/>
          <p:nvPr/>
        </p:nvSpPr>
        <p:spPr>
          <a:xfrm>
            <a:off x="2149897" y="5352057"/>
            <a:ext cx="2351927" cy="341632"/>
          </a:xfrm>
          <a:prstGeom prst="rect">
            <a:avLst/>
          </a:prstGeom>
          <a:noFill/>
        </p:spPr>
        <p:txBody>
          <a:bodyPr wrap="none" rtlCol="0">
            <a:spAutoFit/>
          </a:bodyPr>
          <a:lstStyle/>
          <a:p>
            <a:pPr algn="ctr">
              <a:lnSpc>
                <a:spcPct val="90000"/>
              </a:lnSpc>
            </a:pPr>
            <a:r>
              <a:rPr lang="en-US" dirty="0"/>
              <a:t>Discrete components</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7576" y="3825593"/>
            <a:ext cx="3692003" cy="1594517"/>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8501" y="231139"/>
            <a:ext cx="3046351" cy="1537682"/>
          </a:xfrm>
          <a:prstGeom prst="rect">
            <a:avLst/>
          </a:prstGeom>
        </p:spPr>
      </p:pic>
    </p:spTree>
    <p:extLst>
      <p:ext uri="{BB962C8B-B14F-4D97-AF65-F5344CB8AC3E}">
        <p14:creationId xmlns:p14="http://schemas.microsoft.com/office/powerpoint/2010/main" val="125130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Magic FPGA</a:t>
            </a:r>
          </a:p>
        </p:txBody>
      </p:sp>
      <p:sp>
        <p:nvSpPr>
          <p:cNvPr id="4" name="TextBox 3"/>
          <p:cNvSpPr txBox="1"/>
          <p:nvPr/>
        </p:nvSpPr>
        <p:spPr>
          <a:xfrm>
            <a:off x="3457857" y="2916875"/>
            <a:ext cx="1339290" cy="647613"/>
          </a:xfrm>
          <a:prstGeom prst="rect">
            <a:avLst/>
          </a:prstGeom>
          <a:noFill/>
        </p:spPr>
        <p:txBody>
          <a:bodyPr wrap="square" rtlCol="0">
            <a:spAutoFit/>
          </a:bodyPr>
          <a:lstStyle/>
          <a:p>
            <a:pPr algn="ctr">
              <a:lnSpc>
                <a:spcPct val="90000"/>
              </a:lnSpc>
            </a:pPr>
            <a:r>
              <a:rPr lang="en-US" sz="4000" dirty="0"/>
              <a:t>👿</a:t>
            </a:r>
          </a:p>
        </p:txBody>
      </p:sp>
      <p:sp>
        <p:nvSpPr>
          <p:cNvPr id="5" name="TextBox 4"/>
          <p:cNvSpPr txBox="1"/>
          <p:nvPr/>
        </p:nvSpPr>
        <p:spPr>
          <a:xfrm>
            <a:off x="3643788" y="3505026"/>
            <a:ext cx="1018228" cy="341632"/>
          </a:xfrm>
          <a:prstGeom prst="rect">
            <a:avLst/>
          </a:prstGeom>
          <a:noFill/>
        </p:spPr>
        <p:txBody>
          <a:bodyPr wrap="none" rtlCol="0">
            <a:spAutoFit/>
          </a:bodyPr>
          <a:lstStyle/>
          <a:p>
            <a:pPr algn="ctr">
              <a:lnSpc>
                <a:spcPct val="90000"/>
              </a:lnSpc>
            </a:pPr>
            <a:r>
              <a:rPr lang="en-US" dirty="0"/>
              <a:t>problem</a:t>
            </a:r>
          </a:p>
        </p:txBody>
      </p:sp>
      <p:sp>
        <p:nvSpPr>
          <p:cNvPr id="6" name="Rectangle 5"/>
          <p:cNvSpPr/>
          <p:nvPr/>
        </p:nvSpPr>
        <p:spPr>
          <a:xfrm>
            <a:off x="5295901" y="2590800"/>
            <a:ext cx="1828800" cy="1828800"/>
          </a:xfrm>
          <a:prstGeom prst="rect">
            <a:avLst/>
          </a:prstGeom>
          <a:solidFill>
            <a:schemeClr val="accent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FPGA</a:t>
            </a:r>
          </a:p>
        </p:txBody>
      </p:sp>
      <p:sp>
        <p:nvSpPr>
          <p:cNvPr id="7" name="TextBox 6"/>
          <p:cNvSpPr txBox="1"/>
          <p:nvPr/>
        </p:nvSpPr>
        <p:spPr>
          <a:xfrm>
            <a:off x="7569200" y="2895600"/>
            <a:ext cx="1339290" cy="647613"/>
          </a:xfrm>
          <a:prstGeom prst="rect">
            <a:avLst/>
          </a:prstGeom>
          <a:noFill/>
        </p:spPr>
        <p:txBody>
          <a:bodyPr wrap="square" rtlCol="0">
            <a:spAutoFit/>
          </a:bodyPr>
          <a:lstStyle/>
          <a:p>
            <a:pPr algn="ctr">
              <a:lnSpc>
                <a:spcPct val="90000"/>
              </a:lnSpc>
            </a:pPr>
            <a:r>
              <a:rPr lang="en-US" sz="4000" dirty="0"/>
              <a:t>😎</a:t>
            </a:r>
          </a:p>
        </p:txBody>
      </p:sp>
      <p:sp>
        <p:nvSpPr>
          <p:cNvPr id="8" name="TextBox 7"/>
          <p:cNvSpPr txBox="1"/>
          <p:nvPr/>
        </p:nvSpPr>
        <p:spPr>
          <a:xfrm>
            <a:off x="7799767" y="3543126"/>
            <a:ext cx="979756" cy="341632"/>
          </a:xfrm>
          <a:prstGeom prst="rect">
            <a:avLst/>
          </a:prstGeom>
          <a:noFill/>
        </p:spPr>
        <p:txBody>
          <a:bodyPr wrap="none" rtlCol="0">
            <a:spAutoFit/>
          </a:bodyPr>
          <a:lstStyle/>
          <a:p>
            <a:pPr algn="ctr">
              <a:lnSpc>
                <a:spcPct val="90000"/>
              </a:lnSpc>
            </a:pPr>
            <a:r>
              <a:rPr lang="en-US" dirty="0"/>
              <a:t>solution</a:t>
            </a:r>
          </a:p>
        </p:txBody>
      </p:sp>
      <p:cxnSp>
        <p:nvCxnSpPr>
          <p:cNvPr id="10" name="Straight Arrow Connector 9"/>
          <p:cNvCxnSpPr/>
          <p:nvPr/>
        </p:nvCxnSpPr>
        <p:spPr>
          <a:xfrm>
            <a:off x="3145589" y="3505026"/>
            <a:ext cx="21503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124701" y="3505026"/>
            <a:ext cx="21503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33247" y="2197100"/>
            <a:ext cx="954108" cy="341632"/>
          </a:xfrm>
          <a:prstGeom prst="rect">
            <a:avLst/>
          </a:prstGeom>
          <a:noFill/>
        </p:spPr>
        <p:txBody>
          <a:bodyPr wrap="none" rtlCol="0">
            <a:spAutoFit/>
          </a:bodyPr>
          <a:lstStyle/>
          <a:p>
            <a:pPr algn="ctr">
              <a:lnSpc>
                <a:spcPct val="90000"/>
              </a:lnSpc>
            </a:pPr>
            <a:r>
              <a:rPr lang="en-US"/>
              <a:t>??????</a:t>
            </a:r>
            <a:endParaRPr lang="en-US" dirty="0"/>
          </a:p>
        </p:txBody>
      </p:sp>
      <p:sp>
        <p:nvSpPr>
          <p:cNvPr id="3" name="TextBox 2"/>
          <p:cNvSpPr txBox="1"/>
          <p:nvPr/>
        </p:nvSpPr>
        <p:spPr>
          <a:xfrm>
            <a:off x="4418721" y="4687394"/>
            <a:ext cx="3583160" cy="590931"/>
          </a:xfrm>
          <a:prstGeom prst="rect">
            <a:avLst/>
          </a:prstGeom>
          <a:noFill/>
        </p:spPr>
        <p:txBody>
          <a:bodyPr wrap="none" rtlCol="0">
            <a:spAutoFit/>
          </a:bodyPr>
          <a:lstStyle/>
          <a:p>
            <a:pPr algn="ctr">
              <a:lnSpc>
                <a:spcPct val="90000"/>
              </a:lnSpc>
            </a:pPr>
            <a:r>
              <a:rPr lang="en-US" dirty="0"/>
              <a:t>FPGA</a:t>
            </a:r>
          </a:p>
          <a:p>
            <a:pPr algn="ctr">
              <a:lnSpc>
                <a:spcPct val="90000"/>
              </a:lnSpc>
            </a:pPr>
            <a:r>
              <a:rPr lang="en-US" dirty="0"/>
              <a:t>(Field Programmable Gate Array)</a:t>
            </a:r>
          </a:p>
        </p:txBody>
      </p:sp>
    </p:spTree>
    <p:extLst>
      <p:ext uri="{BB962C8B-B14F-4D97-AF65-F5344CB8AC3E}">
        <p14:creationId xmlns:p14="http://schemas.microsoft.com/office/powerpoint/2010/main" val="1390299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FPGA “basic” SRAM architecture</a:t>
            </a:r>
          </a:p>
        </p:txBody>
      </p:sp>
      <p:sp>
        <p:nvSpPr>
          <p:cNvPr id="3" name="Content Placeholder 2"/>
          <p:cNvSpPr>
            <a:spLocks noGrp="1"/>
          </p:cNvSpPr>
          <p:nvPr>
            <p:ph idx="1"/>
          </p:nvPr>
        </p:nvSpPr>
        <p:spPr>
          <a:xfrm>
            <a:off x="344287" y="964129"/>
            <a:ext cx="9630985" cy="4047778"/>
          </a:xfrm>
        </p:spPr>
        <p:txBody>
          <a:bodyPr/>
          <a:lstStyle/>
          <a:p>
            <a:r>
              <a:rPr lang="en-US" dirty="0"/>
              <a:t>Logic Blocks</a:t>
            </a:r>
          </a:p>
          <a:p>
            <a:pPr lvl="1"/>
            <a:r>
              <a:rPr lang="en-US" dirty="0"/>
              <a:t>4 input LUT (look up table)</a:t>
            </a:r>
          </a:p>
          <a:p>
            <a:r>
              <a:rPr lang="en-US" dirty="0"/>
              <a:t>Programmable Interconnect</a:t>
            </a:r>
          </a:p>
          <a:p>
            <a:pPr lvl="1"/>
            <a:r>
              <a:rPr lang="en-US" dirty="0"/>
              <a:t>Routing configurable resources together</a:t>
            </a:r>
          </a:p>
          <a:p>
            <a:r>
              <a:rPr lang="en-US" dirty="0"/>
              <a:t>I/O pins</a:t>
            </a:r>
          </a:p>
          <a:p>
            <a:pPr lvl="1"/>
            <a:r>
              <a:rPr lang="en-US" dirty="0"/>
              <a:t>Configurable and fixed types</a:t>
            </a:r>
          </a:p>
          <a:p>
            <a:r>
              <a:rPr lang="en-US" dirty="0"/>
              <a:t>Internal RAM</a:t>
            </a:r>
          </a:p>
          <a:p>
            <a:r>
              <a:rPr lang="en-US" dirty="0"/>
              <a:t>External Flash</a:t>
            </a:r>
          </a:p>
          <a:p>
            <a:pPr lvl="1"/>
            <a:r>
              <a:rPr lang="en-US" dirty="0"/>
              <a:t>Device program storage</a:t>
            </a:r>
          </a:p>
          <a:p>
            <a:r>
              <a:rPr lang="en-US" dirty="0"/>
              <a:t>SRAM type, most common</a:t>
            </a:r>
          </a:p>
          <a:p>
            <a:r>
              <a:rPr lang="en-US" dirty="0"/>
              <a:t>Anti-fuse/Internal Flash, heavy in defense and aerospace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830" y="2920671"/>
            <a:ext cx="6399719" cy="3149600"/>
          </a:xfrm>
          <a:prstGeom prst="rect">
            <a:avLst/>
          </a:prstGeom>
        </p:spPr>
      </p:pic>
      <p:sp>
        <p:nvSpPr>
          <p:cNvPr id="7" name="TextBox 6"/>
          <p:cNvSpPr txBox="1"/>
          <p:nvPr/>
        </p:nvSpPr>
        <p:spPr>
          <a:xfrm>
            <a:off x="7684317" y="2539671"/>
            <a:ext cx="2044149" cy="341632"/>
          </a:xfrm>
          <a:prstGeom prst="rect">
            <a:avLst/>
          </a:prstGeom>
          <a:noFill/>
        </p:spPr>
        <p:txBody>
          <a:bodyPr wrap="none" rtlCol="0">
            <a:spAutoFit/>
          </a:bodyPr>
          <a:lstStyle/>
          <a:p>
            <a:pPr algn="ctr">
              <a:lnSpc>
                <a:spcPct val="90000"/>
              </a:lnSpc>
            </a:pPr>
            <a:r>
              <a:rPr lang="en-US"/>
              <a:t>Basic Xilinx layout</a:t>
            </a:r>
            <a:endParaRPr lang="en-US" dirty="0"/>
          </a:p>
        </p:txBody>
      </p:sp>
    </p:spTree>
    <p:extLst>
      <p:ext uri="{BB962C8B-B14F-4D97-AF65-F5344CB8AC3E}">
        <p14:creationId xmlns:p14="http://schemas.microsoft.com/office/powerpoint/2010/main" val="1976165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FPGA architecture </a:t>
            </a:r>
          </a:p>
        </p:txBody>
      </p:sp>
      <p:sp>
        <p:nvSpPr>
          <p:cNvPr id="3" name="Content Placeholder 2"/>
          <p:cNvSpPr>
            <a:spLocks noGrp="1"/>
          </p:cNvSpPr>
          <p:nvPr>
            <p:ph idx="1"/>
          </p:nvPr>
        </p:nvSpPr>
        <p:spPr>
          <a:xfrm>
            <a:off x="347472" y="1249463"/>
            <a:ext cx="11369809" cy="4047778"/>
          </a:xfrm>
        </p:spPr>
        <p:txBody>
          <a:bodyPr/>
          <a:lstStyle/>
          <a:p>
            <a:r>
              <a:rPr lang="en-US" dirty="0"/>
              <a:t>Size metrics</a:t>
            </a:r>
          </a:p>
          <a:p>
            <a:pPr lvl="1"/>
            <a:r>
              <a:rPr lang="en-US" dirty="0"/>
              <a:t>Flip Flops (registers, bit storage)</a:t>
            </a:r>
          </a:p>
          <a:p>
            <a:pPr lvl="1"/>
            <a:r>
              <a:rPr lang="en-US" dirty="0"/>
              <a:t>LUTs </a:t>
            </a:r>
          </a:p>
          <a:p>
            <a:pPr lvl="1"/>
            <a:r>
              <a:rPr lang="en-US" dirty="0"/>
              <a:t>RAM blocks</a:t>
            </a:r>
          </a:p>
          <a:p>
            <a:r>
              <a:rPr lang="en-US" dirty="0"/>
              <a:t>No Logic gates internally </a:t>
            </a:r>
          </a:p>
          <a:p>
            <a:pPr lvl="1"/>
            <a:r>
              <a:rPr lang="en-US" dirty="0"/>
              <a:t>Functions are translated via Look Up Tables</a:t>
            </a:r>
          </a:p>
          <a:p>
            <a:r>
              <a:rPr lang="en-US" dirty="0"/>
              <a:t>LUT</a:t>
            </a:r>
          </a:p>
          <a:p>
            <a:pPr lvl="1"/>
            <a:r>
              <a:rPr lang="en-US" dirty="0"/>
              <a:t>Look up table</a:t>
            </a:r>
          </a:p>
          <a:p>
            <a:pPr lvl="1"/>
            <a:r>
              <a:rPr lang="en-US" dirty="0"/>
              <a:t>DFF (D-type Flip Flop)</a:t>
            </a:r>
          </a:p>
          <a:p>
            <a:pPr lvl="1"/>
            <a:r>
              <a:rPr lang="en-US" dirty="0"/>
              <a:t>Mux</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5593" y="172973"/>
            <a:ext cx="1524000" cy="3606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515" y="135917"/>
            <a:ext cx="3213100" cy="1943100"/>
          </a:xfrm>
          <a:prstGeom prst="rect">
            <a:avLst/>
          </a:prstGeom>
        </p:spPr>
      </p:pic>
      <p:sp>
        <p:nvSpPr>
          <p:cNvPr id="6" name="Right Arrow 5"/>
          <p:cNvSpPr/>
          <p:nvPr/>
        </p:nvSpPr>
        <p:spPr>
          <a:xfrm>
            <a:off x="9151900" y="825741"/>
            <a:ext cx="978408" cy="484632"/>
          </a:xfrm>
          <a:prstGeom prst="rightArrow">
            <a:avLst/>
          </a:prstGeom>
          <a:solidFill>
            <a:schemeClr val="accent4"/>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468" y="3945720"/>
            <a:ext cx="4343400" cy="2730500"/>
          </a:xfrm>
          <a:prstGeom prst="rect">
            <a:avLst/>
          </a:prstGeom>
        </p:spPr>
      </p:pic>
      <p:sp>
        <p:nvSpPr>
          <p:cNvPr id="8" name="TextBox 7"/>
          <p:cNvSpPr txBox="1"/>
          <p:nvPr/>
        </p:nvSpPr>
        <p:spPr>
          <a:xfrm>
            <a:off x="2837838" y="5987886"/>
            <a:ext cx="1907570" cy="868097"/>
          </a:xfrm>
          <a:prstGeom prst="rect">
            <a:avLst/>
          </a:prstGeom>
          <a:noFill/>
        </p:spPr>
        <p:txBody>
          <a:bodyPr wrap="square" rtlCol="0">
            <a:spAutoFit/>
          </a:bodyPr>
          <a:lstStyle/>
          <a:p>
            <a:pPr algn="ctr">
              <a:lnSpc>
                <a:spcPct val="90000"/>
              </a:lnSpc>
            </a:pPr>
            <a:r>
              <a:rPr lang="en-US" dirty="0"/>
              <a:t>Xilinx simplistic view of </a:t>
            </a:r>
            <a:r>
              <a:rPr lang="en-US"/>
              <a:t>LUT configuration</a:t>
            </a:r>
            <a:endParaRPr lang="en-US" dirty="0"/>
          </a:p>
        </p:txBody>
      </p:sp>
      <p:sp>
        <p:nvSpPr>
          <p:cNvPr id="9" name="TextBox 8"/>
          <p:cNvSpPr txBox="1"/>
          <p:nvPr/>
        </p:nvSpPr>
        <p:spPr>
          <a:xfrm>
            <a:off x="10548322" y="4517717"/>
            <a:ext cx="1454244" cy="341632"/>
          </a:xfrm>
          <a:prstGeom prst="rect">
            <a:avLst/>
          </a:prstGeom>
          <a:noFill/>
        </p:spPr>
        <p:txBody>
          <a:bodyPr wrap="none" rtlCol="0">
            <a:spAutoFit/>
          </a:bodyPr>
          <a:lstStyle/>
          <a:p>
            <a:pPr algn="ctr">
              <a:lnSpc>
                <a:spcPct val="90000"/>
              </a:lnSpc>
            </a:pPr>
            <a:r>
              <a:rPr lang="en-US"/>
              <a:t>Interconnect</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026" y="4574233"/>
            <a:ext cx="875348" cy="2071656"/>
          </a:xfrm>
          <a:prstGeom prst="rect">
            <a:avLst/>
          </a:prstGeom>
        </p:spPr>
      </p:pic>
      <p:sp>
        <p:nvSpPr>
          <p:cNvPr id="13" name="Right Arrow 12"/>
          <p:cNvSpPr/>
          <p:nvPr/>
        </p:nvSpPr>
        <p:spPr>
          <a:xfrm>
            <a:off x="5870462" y="5368779"/>
            <a:ext cx="534594" cy="187051"/>
          </a:xfrm>
          <a:prstGeom prst="rightArrow">
            <a:avLst/>
          </a:prstGeom>
          <a:solidFill>
            <a:schemeClr val="accent4"/>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 name="4-Point Star 10"/>
          <p:cNvSpPr/>
          <p:nvPr/>
        </p:nvSpPr>
        <p:spPr>
          <a:xfrm>
            <a:off x="8660562" y="5019151"/>
            <a:ext cx="483794" cy="457697"/>
          </a:xfrm>
          <a:prstGeom prst="star4">
            <a:avLst/>
          </a:prstGeom>
          <a:solidFill>
            <a:schemeClr val="accent1">
              <a:lumMod val="75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4-Point Star 13"/>
          <p:cNvSpPr/>
          <p:nvPr/>
        </p:nvSpPr>
        <p:spPr>
          <a:xfrm>
            <a:off x="7181370" y="5487622"/>
            <a:ext cx="483794" cy="457697"/>
          </a:xfrm>
          <a:prstGeom prst="star4">
            <a:avLst/>
          </a:prstGeom>
          <a:solidFill>
            <a:schemeClr val="accent1">
              <a:lumMod val="75000"/>
            </a:schemeClr>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232" y="4403417"/>
            <a:ext cx="242286" cy="57341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627" y="4816659"/>
            <a:ext cx="768692" cy="694520"/>
          </a:xfrm>
          <a:prstGeom prst="rect">
            <a:avLst/>
          </a:prstGeom>
        </p:spPr>
      </p:pic>
      <p:sp>
        <p:nvSpPr>
          <p:cNvPr id="19" name="TextBox 18"/>
          <p:cNvSpPr txBox="1"/>
          <p:nvPr/>
        </p:nvSpPr>
        <p:spPr>
          <a:xfrm>
            <a:off x="6411468" y="2732532"/>
            <a:ext cx="2080544" cy="1089529"/>
          </a:xfrm>
          <a:prstGeom prst="rect">
            <a:avLst/>
          </a:prstGeom>
          <a:noFill/>
        </p:spPr>
        <p:txBody>
          <a:bodyPr wrap="square" rtlCol="0">
            <a:spAutoFit/>
          </a:bodyPr>
          <a:lstStyle/>
          <a:p>
            <a:pPr algn="ctr">
              <a:lnSpc>
                <a:spcPct val="90000"/>
              </a:lnSpc>
            </a:pPr>
            <a:r>
              <a:rPr lang="en-US" dirty="0"/>
              <a:t>Entire resource is consumed if any of its elements are used</a:t>
            </a:r>
          </a:p>
        </p:txBody>
      </p:sp>
      <p:sp>
        <p:nvSpPr>
          <p:cNvPr id="20" name="TextBox 19"/>
          <p:cNvSpPr txBox="1"/>
          <p:nvPr/>
        </p:nvSpPr>
        <p:spPr>
          <a:xfrm>
            <a:off x="8413531" y="3076764"/>
            <a:ext cx="2080544" cy="840230"/>
          </a:xfrm>
          <a:prstGeom prst="rect">
            <a:avLst/>
          </a:prstGeom>
          <a:noFill/>
        </p:spPr>
        <p:txBody>
          <a:bodyPr wrap="square" rtlCol="0">
            <a:spAutoFit/>
          </a:bodyPr>
          <a:lstStyle/>
          <a:p>
            <a:pPr algn="ctr">
              <a:lnSpc>
                <a:spcPct val="90000"/>
              </a:lnSpc>
            </a:pPr>
            <a:r>
              <a:rPr lang="en-US"/>
              <a:t>**This </a:t>
            </a:r>
            <a:r>
              <a:rPr lang="en-US" dirty="0"/>
              <a:t>is no longer true in modern </a:t>
            </a:r>
            <a:r>
              <a:rPr lang="en-US"/>
              <a:t>day devices</a:t>
            </a:r>
            <a:endParaRPr lang="en-US" dirty="0"/>
          </a:p>
        </p:txBody>
      </p:sp>
    </p:spTree>
    <p:extLst>
      <p:ext uri="{BB962C8B-B14F-4D97-AF65-F5344CB8AC3E}">
        <p14:creationId xmlns:p14="http://schemas.microsoft.com/office/powerpoint/2010/main" val="111742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Terminating Beam</a:t>
            </a:r>
          </a:p>
        </p:txBody>
      </p:sp>
      <p:sp>
        <p:nvSpPr>
          <p:cNvPr id="3" name="Content Placeholder 2"/>
          <p:cNvSpPr>
            <a:spLocks noGrp="1"/>
          </p:cNvSpPr>
          <p:nvPr>
            <p:ph idx="1"/>
          </p:nvPr>
        </p:nvSpPr>
        <p:spPr>
          <a:xfrm>
            <a:off x="347472" y="845980"/>
            <a:ext cx="8109933" cy="4047778"/>
          </a:xfrm>
        </p:spPr>
        <p:txBody>
          <a:bodyPr/>
          <a:lstStyle/>
          <a:p>
            <a:r>
              <a:rPr lang="en-US" dirty="0"/>
              <a:t>Methods for terminating beam in a </a:t>
            </a:r>
            <a:r>
              <a:rPr lang="en-US" dirty="0" err="1"/>
              <a:t>Linac</a:t>
            </a:r>
            <a:endParaRPr lang="en-US" dirty="0"/>
          </a:p>
          <a:p>
            <a:pPr lvl="1"/>
            <a:r>
              <a:rPr lang="en-US" dirty="0"/>
              <a:t>Choppers</a:t>
            </a:r>
          </a:p>
          <a:p>
            <a:pPr lvl="1"/>
            <a:r>
              <a:rPr lang="en-US" dirty="0"/>
              <a:t>Faraday Cups</a:t>
            </a:r>
          </a:p>
          <a:p>
            <a:pPr lvl="1"/>
            <a:r>
              <a:rPr lang="en-US" dirty="0"/>
              <a:t>Shutters</a:t>
            </a:r>
          </a:p>
          <a:p>
            <a:pPr lvl="1"/>
            <a:r>
              <a:rPr lang="en-US" dirty="0"/>
              <a:t>Kickers</a:t>
            </a:r>
          </a:p>
          <a:p>
            <a:pPr lvl="1"/>
            <a:r>
              <a:rPr lang="en-US" dirty="0"/>
              <a:t>Terminate RF and Source gates</a:t>
            </a:r>
          </a:p>
          <a:p>
            <a:r>
              <a:rPr lang="en-US" dirty="0"/>
              <a:t>Pulsed Machine like SNS is easy to “steal” 7-10 cycles.</a:t>
            </a:r>
          </a:p>
          <a:p>
            <a:pPr lvl="1"/>
            <a:r>
              <a:rPr lang="en-US" dirty="0"/>
              <a:t>Single pulse configuration “for now”</a:t>
            </a:r>
          </a:p>
          <a:p>
            <a:pPr lvl="2"/>
            <a:r>
              <a:rPr lang="en-US" dirty="0"/>
              <a:t>STS is expected to change this</a:t>
            </a:r>
          </a:p>
        </p:txBody>
      </p:sp>
      <p:pic>
        <p:nvPicPr>
          <p:cNvPr id="4" name="image5.png"/>
          <p:cNvPicPr/>
          <p:nvPr/>
        </p:nvPicPr>
        <p:blipFill>
          <a:blip r:embed="rId2" cstate="print"/>
          <a:stretch>
            <a:fillRect/>
          </a:stretch>
        </p:blipFill>
        <p:spPr>
          <a:xfrm>
            <a:off x="8613901" y="426686"/>
            <a:ext cx="2910205" cy="1614805"/>
          </a:xfrm>
          <a:prstGeom prst="rect">
            <a:avLst/>
          </a:prstGeom>
        </p:spPr>
      </p:pic>
      <p:sp>
        <p:nvSpPr>
          <p:cNvPr id="5" name="Rectangle 4"/>
          <p:cNvSpPr/>
          <p:nvPr/>
        </p:nvSpPr>
        <p:spPr>
          <a:xfrm>
            <a:off x="9038779" y="2739358"/>
            <a:ext cx="2060448" cy="91440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MPS Interface</a:t>
            </a:r>
          </a:p>
        </p:txBody>
      </p:sp>
      <p:sp>
        <p:nvSpPr>
          <p:cNvPr id="6" name="Rectangle 5"/>
          <p:cNvSpPr/>
          <p:nvPr/>
        </p:nvSpPr>
        <p:spPr>
          <a:xfrm>
            <a:off x="9038778" y="4281646"/>
            <a:ext cx="897701" cy="79248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a:solidFill>
                  <a:schemeClr val="tx1"/>
                </a:solidFill>
              </a:rPr>
              <a:t>Source</a:t>
            </a:r>
            <a:endParaRPr lang="en-US" dirty="0">
              <a:solidFill>
                <a:schemeClr val="tx1"/>
              </a:solidFill>
            </a:endParaRPr>
          </a:p>
        </p:txBody>
      </p:sp>
      <p:sp>
        <p:nvSpPr>
          <p:cNvPr id="7" name="Rectangle 6"/>
          <p:cNvSpPr/>
          <p:nvPr/>
        </p:nvSpPr>
        <p:spPr>
          <a:xfrm>
            <a:off x="10294555" y="4281646"/>
            <a:ext cx="804672" cy="792480"/>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RF</a:t>
            </a:r>
          </a:p>
          <a:p>
            <a:pPr algn="ctr">
              <a:lnSpc>
                <a:spcPct val="90000"/>
              </a:lnSpc>
            </a:pPr>
            <a:r>
              <a:rPr lang="en-US" dirty="0">
                <a:solidFill>
                  <a:schemeClr val="tx1"/>
                </a:solidFill>
              </a:rPr>
              <a:t>RFQ</a:t>
            </a:r>
          </a:p>
        </p:txBody>
      </p:sp>
      <p:cxnSp>
        <p:nvCxnSpPr>
          <p:cNvPr id="9" name="Straight Arrow Connector 8"/>
          <p:cNvCxnSpPr>
            <a:endCxn id="6" idx="0"/>
          </p:cNvCxnSpPr>
          <p:nvPr/>
        </p:nvCxnSpPr>
        <p:spPr>
          <a:xfrm flipH="1">
            <a:off x="9487629" y="3653758"/>
            <a:ext cx="3741" cy="627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0687986" y="3650108"/>
            <a:ext cx="3741" cy="627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0"/>
            <a:endCxn id="4" idx="2"/>
          </p:cNvCxnSpPr>
          <p:nvPr/>
        </p:nvCxnSpPr>
        <p:spPr>
          <a:xfrm flipV="1">
            <a:off x="10069003" y="2041491"/>
            <a:ext cx="1" cy="697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bwMode="auto">
          <a:xfrm>
            <a:off x="344288" y="5196046"/>
            <a:ext cx="11661665" cy="2910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Ramping after a fault may be required &gt; </a:t>
            </a:r>
            <a:r>
              <a:rPr lang="en-US" dirty="0" err="1"/>
              <a:t>ms</a:t>
            </a:r>
            <a:r>
              <a:rPr lang="en-US" dirty="0"/>
              <a:t>, seconds, minutes of beam off</a:t>
            </a:r>
          </a:p>
          <a:p>
            <a:pPr lvl="1"/>
            <a:r>
              <a:rPr lang="en-US" dirty="0"/>
              <a:t>This will be facility dependent  </a:t>
            </a:r>
          </a:p>
        </p:txBody>
      </p:sp>
    </p:spTree>
    <p:extLst>
      <p:ext uri="{BB962C8B-B14F-4D97-AF65-F5344CB8AC3E}">
        <p14:creationId xmlns:p14="http://schemas.microsoft.com/office/powerpoint/2010/main" val="726553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300" y="575493"/>
            <a:ext cx="5727700" cy="5664200"/>
          </a:xfrm>
          <a:prstGeom prst="rect">
            <a:avLst/>
          </a:prstGeom>
        </p:spPr>
      </p:pic>
      <p:sp>
        <p:nvSpPr>
          <p:cNvPr id="2" name="Title 1"/>
          <p:cNvSpPr>
            <a:spLocks noGrp="1"/>
          </p:cNvSpPr>
          <p:nvPr>
            <p:ph type="title"/>
          </p:nvPr>
        </p:nvSpPr>
        <p:spPr/>
        <p:txBody>
          <a:bodyPr/>
          <a:lstStyle/>
          <a:p>
            <a:r>
              <a:rPr lang="en-US" dirty="0"/>
              <a:t>Microcontroller “basic” architecture</a:t>
            </a:r>
          </a:p>
        </p:txBody>
      </p:sp>
      <p:sp>
        <p:nvSpPr>
          <p:cNvPr id="3" name="Content Placeholder 2"/>
          <p:cNvSpPr>
            <a:spLocks noGrp="1"/>
          </p:cNvSpPr>
          <p:nvPr>
            <p:ph idx="1"/>
          </p:nvPr>
        </p:nvSpPr>
        <p:spPr>
          <a:xfrm>
            <a:off x="347472" y="1114716"/>
            <a:ext cx="11369809" cy="4047778"/>
          </a:xfrm>
        </p:spPr>
        <p:txBody>
          <a:bodyPr/>
          <a:lstStyle/>
          <a:p>
            <a:r>
              <a:rPr lang="en-US" dirty="0"/>
              <a:t>CPU</a:t>
            </a:r>
          </a:p>
          <a:p>
            <a:pPr lvl="1"/>
            <a:r>
              <a:rPr lang="en-US" dirty="0"/>
              <a:t>Central Processing Unit</a:t>
            </a:r>
          </a:p>
          <a:p>
            <a:r>
              <a:rPr lang="en-US" dirty="0"/>
              <a:t>Shared bus(</a:t>
            </a:r>
            <a:r>
              <a:rPr lang="en-US" dirty="0" err="1"/>
              <a:t>es</a:t>
            </a:r>
            <a:r>
              <a:rPr lang="en-US" dirty="0"/>
              <a:t>)</a:t>
            </a:r>
          </a:p>
          <a:p>
            <a:r>
              <a:rPr lang="en-US" dirty="0"/>
              <a:t>RAM and Flash</a:t>
            </a:r>
          </a:p>
          <a:p>
            <a:pPr lvl="1"/>
            <a:r>
              <a:rPr lang="en-US" dirty="0"/>
              <a:t>Boot-up Instruction storage</a:t>
            </a:r>
          </a:p>
          <a:p>
            <a:pPr lvl="1"/>
            <a:r>
              <a:rPr lang="en-US" dirty="0"/>
              <a:t>Program storage</a:t>
            </a:r>
          </a:p>
          <a:p>
            <a:r>
              <a:rPr lang="en-US" dirty="0"/>
              <a:t>External I/O</a:t>
            </a:r>
          </a:p>
          <a:p>
            <a:r>
              <a:rPr lang="en-US" dirty="0"/>
              <a:t>Instruction/Data Cache</a:t>
            </a:r>
          </a:p>
          <a:p>
            <a:r>
              <a:rPr lang="en-US" dirty="0"/>
              <a:t>Other interfaces</a:t>
            </a:r>
          </a:p>
          <a:p>
            <a:r>
              <a:rPr lang="en-US" dirty="0"/>
              <a:t>Intel and PowerPC</a:t>
            </a:r>
          </a:p>
        </p:txBody>
      </p:sp>
      <p:sp>
        <p:nvSpPr>
          <p:cNvPr id="5" name="TextBox 4"/>
          <p:cNvSpPr txBox="1"/>
          <p:nvPr/>
        </p:nvSpPr>
        <p:spPr>
          <a:xfrm>
            <a:off x="6226633" y="5941422"/>
            <a:ext cx="1770741" cy="341632"/>
          </a:xfrm>
          <a:prstGeom prst="rect">
            <a:avLst/>
          </a:prstGeom>
          <a:noFill/>
        </p:spPr>
        <p:txBody>
          <a:bodyPr wrap="none" rtlCol="0">
            <a:spAutoFit/>
          </a:bodyPr>
          <a:lstStyle/>
          <a:p>
            <a:pPr algn="ctr">
              <a:lnSpc>
                <a:spcPct val="90000"/>
              </a:lnSpc>
            </a:pPr>
            <a:r>
              <a:rPr lang="en-US"/>
              <a:t>Atmel AT89S52</a:t>
            </a:r>
            <a:endParaRPr lang="en-US" dirty="0"/>
          </a:p>
        </p:txBody>
      </p:sp>
    </p:spTree>
    <p:extLst>
      <p:ext uri="{BB962C8B-B14F-4D97-AF65-F5344CB8AC3E}">
        <p14:creationId xmlns:p14="http://schemas.microsoft.com/office/powerpoint/2010/main" val="12506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CPU Example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69" y="3322702"/>
            <a:ext cx="4994931" cy="29637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0" y="562793"/>
            <a:ext cx="4419600" cy="239322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136" y="992391"/>
            <a:ext cx="4019964" cy="243156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18" y="3783100"/>
            <a:ext cx="4724400" cy="1727200"/>
          </a:xfrm>
          <a:prstGeom prst="rect">
            <a:avLst/>
          </a:prstGeom>
        </p:spPr>
      </p:pic>
      <p:sp>
        <p:nvSpPr>
          <p:cNvPr id="3" name="TextBox 2"/>
          <p:cNvSpPr txBox="1"/>
          <p:nvPr/>
        </p:nvSpPr>
        <p:spPr>
          <a:xfrm>
            <a:off x="6811036" y="5446269"/>
            <a:ext cx="5403189" cy="840230"/>
          </a:xfrm>
          <a:prstGeom prst="rect">
            <a:avLst/>
          </a:prstGeom>
          <a:noFill/>
        </p:spPr>
        <p:txBody>
          <a:bodyPr wrap="square" rtlCol="0">
            <a:spAutoFit/>
          </a:bodyPr>
          <a:lstStyle/>
          <a:p>
            <a:pPr algn="ctr">
              <a:lnSpc>
                <a:spcPct val="90000"/>
              </a:lnSpc>
            </a:pPr>
            <a:r>
              <a:rPr lang="en-US" dirty="0">
                <a:solidFill>
                  <a:schemeClr val="accent5"/>
                </a:solidFill>
              </a:rPr>
              <a:t>Add</a:t>
            </a:r>
            <a:r>
              <a:rPr lang="en-US" dirty="0"/>
              <a:t> the </a:t>
            </a:r>
            <a:r>
              <a:rPr lang="en-US" dirty="0">
                <a:solidFill>
                  <a:srgbClr val="FFFF00"/>
                </a:solidFill>
              </a:rPr>
              <a:t>immediate value </a:t>
            </a:r>
            <a:r>
              <a:rPr lang="en-US" dirty="0"/>
              <a:t>to the value stored in </a:t>
            </a:r>
            <a:r>
              <a:rPr lang="en-US" dirty="0">
                <a:solidFill>
                  <a:srgbClr val="92D050"/>
                </a:solidFill>
              </a:rPr>
              <a:t>address location 2</a:t>
            </a:r>
            <a:r>
              <a:rPr lang="en-US" dirty="0"/>
              <a:t> and store that result in </a:t>
            </a:r>
            <a:r>
              <a:rPr lang="en-US" dirty="0">
                <a:solidFill>
                  <a:schemeClr val="accent1">
                    <a:lumMod val="60000"/>
                    <a:lumOff val="40000"/>
                  </a:schemeClr>
                </a:solidFill>
              </a:rPr>
              <a:t>address location 1</a:t>
            </a:r>
          </a:p>
        </p:txBody>
      </p:sp>
      <p:sp>
        <p:nvSpPr>
          <p:cNvPr id="11" name="Content Placeholder 2"/>
          <p:cNvSpPr>
            <a:spLocks noGrp="1"/>
          </p:cNvSpPr>
          <p:nvPr>
            <p:ph idx="1"/>
          </p:nvPr>
        </p:nvSpPr>
        <p:spPr>
          <a:xfrm>
            <a:off x="426541" y="953599"/>
            <a:ext cx="3624350" cy="2369103"/>
          </a:xfrm>
        </p:spPr>
        <p:txBody>
          <a:bodyPr/>
          <a:lstStyle/>
          <a:p>
            <a:r>
              <a:rPr lang="en-US" sz="2400" dirty="0"/>
              <a:t>1GHz clock</a:t>
            </a:r>
          </a:p>
          <a:p>
            <a:r>
              <a:rPr lang="en-US" sz="2400" dirty="0"/>
              <a:t>Perform 1 step per clock cycle</a:t>
            </a:r>
          </a:p>
          <a:p>
            <a:pPr lvl="1"/>
            <a:r>
              <a:rPr lang="en-US" sz="2000" dirty="0"/>
              <a:t>Intel</a:t>
            </a:r>
          </a:p>
          <a:p>
            <a:r>
              <a:rPr lang="en-US" sz="2400" dirty="0"/>
              <a:t>“Execute commands” occur at 250 MHz!!! </a:t>
            </a:r>
          </a:p>
        </p:txBody>
      </p:sp>
      <p:sp>
        <p:nvSpPr>
          <p:cNvPr id="12" name="Oval 60"/>
          <p:cNvSpPr>
            <a:spLocks noChangeArrowheads="1"/>
          </p:cNvSpPr>
          <p:nvPr/>
        </p:nvSpPr>
        <p:spPr bwMode="auto">
          <a:xfrm>
            <a:off x="6811036" y="3991528"/>
            <a:ext cx="5419065" cy="1148516"/>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4" name="Oval 60"/>
          <p:cNvSpPr>
            <a:spLocks noChangeArrowheads="1"/>
          </p:cNvSpPr>
          <p:nvPr/>
        </p:nvSpPr>
        <p:spPr bwMode="auto">
          <a:xfrm>
            <a:off x="9131300" y="2595350"/>
            <a:ext cx="2946400" cy="417911"/>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cxnSp>
        <p:nvCxnSpPr>
          <p:cNvPr id="16" name="Straight Arrow Connector 15"/>
          <p:cNvCxnSpPr>
            <a:stCxn id="14" idx="4"/>
            <a:endCxn id="12" idx="0"/>
          </p:cNvCxnSpPr>
          <p:nvPr/>
        </p:nvCxnSpPr>
        <p:spPr>
          <a:xfrm flipH="1">
            <a:off x="9520569" y="3013261"/>
            <a:ext cx="1083931" cy="978267"/>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
        <p:nvSpPr>
          <p:cNvPr id="20" name="Oval 60"/>
          <p:cNvSpPr>
            <a:spLocks noChangeArrowheads="1"/>
          </p:cNvSpPr>
          <p:nvPr/>
        </p:nvSpPr>
        <p:spPr bwMode="auto">
          <a:xfrm>
            <a:off x="3982647" y="3283030"/>
            <a:ext cx="1005051" cy="2369983"/>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cxnSp>
        <p:nvCxnSpPr>
          <p:cNvPr id="21" name="Straight Arrow Connector 20"/>
          <p:cNvCxnSpPr>
            <a:stCxn id="12" idx="2"/>
            <a:endCxn id="20" idx="6"/>
          </p:cNvCxnSpPr>
          <p:nvPr/>
        </p:nvCxnSpPr>
        <p:spPr>
          <a:xfrm flipH="1" flipV="1">
            <a:off x="4987698" y="4468022"/>
            <a:ext cx="1823338" cy="97764"/>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031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Similarities</a:t>
            </a:r>
          </a:p>
        </p:txBody>
      </p:sp>
      <p:sp>
        <p:nvSpPr>
          <p:cNvPr id="3" name="Content Placeholder 2"/>
          <p:cNvSpPr>
            <a:spLocks noGrp="1"/>
          </p:cNvSpPr>
          <p:nvPr>
            <p:ph idx="1"/>
          </p:nvPr>
        </p:nvSpPr>
        <p:spPr>
          <a:xfrm>
            <a:off x="347472" y="760929"/>
            <a:ext cx="11369809" cy="4047778"/>
          </a:xfrm>
        </p:spPr>
        <p:txBody>
          <a:bodyPr/>
          <a:lstStyle/>
          <a:p>
            <a:r>
              <a:rPr lang="en-US" dirty="0"/>
              <a:t>Flash to store programs</a:t>
            </a:r>
          </a:p>
          <a:p>
            <a:pPr lvl="1"/>
            <a:r>
              <a:rPr lang="en-US" dirty="0" err="1"/>
              <a:t>uC</a:t>
            </a:r>
            <a:r>
              <a:rPr lang="en-US" dirty="0"/>
              <a:t> typically local, FPGA typically external</a:t>
            </a:r>
          </a:p>
          <a:p>
            <a:pPr lvl="1"/>
            <a:r>
              <a:rPr lang="en-US" dirty="0"/>
              <a:t>On Power up, programming functions are loaded</a:t>
            </a:r>
          </a:p>
          <a:p>
            <a:r>
              <a:rPr lang="en-US" dirty="0"/>
              <a:t>Clocking resources (synchronous devices)</a:t>
            </a:r>
          </a:p>
          <a:p>
            <a:r>
              <a:rPr lang="en-US" dirty="0"/>
              <a:t>User Configurable, one to many times, flash dependent not device dependent</a:t>
            </a:r>
          </a:p>
          <a:p>
            <a:r>
              <a:rPr lang="en-US" dirty="0"/>
              <a:t>Susceptible to ”event upsets”</a:t>
            </a:r>
          </a:p>
          <a:p>
            <a:pPr lvl="1"/>
            <a:r>
              <a:rPr lang="en-US" dirty="0"/>
              <a:t>SEU, MEU, … several classifications depending on the failure type</a:t>
            </a:r>
          </a:p>
          <a:p>
            <a:r>
              <a:rPr lang="en-US" dirty="0"/>
              <a:t>Radiation hardened devices</a:t>
            </a:r>
          </a:p>
          <a:p>
            <a:pPr lvl="1"/>
            <a:r>
              <a:rPr lang="en-US" dirty="0"/>
              <a:t>Level of ”hardening” varies significantly </a:t>
            </a:r>
          </a:p>
          <a:p>
            <a:r>
              <a:rPr lang="en-US" dirty="0"/>
              <a:t>Modern day devices are highly complex architectures</a:t>
            </a:r>
          </a:p>
        </p:txBody>
      </p:sp>
    </p:spTree>
    <p:extLst>
      <p:ext uri="{BB962C8B-B14F-4D97-AF65-F5344CB8AC3E}">
        <p14:creationId xmlns:p14="http://schemas.microsoft.com/office/powerpoint/2010/main" val="134207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510909"/>
          </a:xfrm>
        </p:spPr>
        <p:txBody>
          <a:bodyPr/>
          <a:lstStyle/>
          <a:p>
            <a:r>
              <a:rPr lang="en-US" dirty="0"/>
              <a:t>Basic Differences</a:t>
            </a:r>
          </a:p>
        </p:txBody>
      </p:sp>
      <p:sp>
        <p:nvSpPr>
          <p:cNvPr id="3" name="Text Placeholder 2"/>
          <p:cNvSpPr>
            <a:spLocks noGrp="1"/>
          </p:cNvSpPr>
          <p:nvPr>
            <p:ph type="body" idx="1"/>
          </p:nvPr>
        </p:nvSpPr>
        <p:spPr/>
        <p:txBody>
          <a:bodyPr/>
          <a:lstStyle/>
          <a:p>
            <a:r>
              <a:rPr lang="en-US" dirty="0"/>
              <a:t>Microcontroller</a:t>
            </a:r>
          </a:p>
        </p:txBody>
      </p:sp>
      <p:sp>
        <p:nvSpPr>
          <p:cNvPr id="4" name="Content Placeholder 3"/>
          <p:cNvSpPr>
            <a:spLocks noGrp="1"/>
          </p:cNvSpPr>
          <p:nvPr>
            <p:ph sz="half" idx="2"/>
          </p:nvPr>
        </p:nvSpPr>
        <p:spPr>
          <a:xfrm>
            <a:off x="347471" y="2270334"/>
            <a:ext cx="5844283" cy="3373229"/>
          </a:xfrm>
        </p:spPr>
        <p:txBody>
          <a:bodyPr/>
          <a:lstStyle/>
          <a:p>
            <a:r>
              <a:rPr lang="en-US" dirty="0"/>
              <a:t>Single process execution (time slicing)</a:t>
            </a:r>
          </a:p>
          <a:p>
            <a:r>
              <a:rPr lang="en-US" dirty="0"/>
              <a:t>GHz clocking speeds</a:t>
            </a:r>
          </a:p>
          <a:p>
            <a:r>
              <a:rPr lang="en-US" dirty="0"/>
              <a:t>Dynamic program configuration</a:t>
            </a:r>
          </a:p>
          <a:p>
            <a:r>
              <a:rPr lang="en-US" dirty="0"/>
              <a:t>Operating Systems</a:t>
            </a:r>
          </a:p>
          <a:p>
            <a:r>
              <a:rPr lang="en-US" dirty="0"/>
              <a:t>Broad user community</a:t>
            </a:r>
          </a:p>
          <a:p>
            <a:pPr lvl="1"/>
            <a:r>
              <a:rPr lang="en-US" dirty="0"/>
              <a:t>Plethora of programming languages</a:t>
            </a:r>
          </a:p>
          <a:p>
            <a:pPr lvl="1"/>
            <a:r>
              <a:rPr lang="en-US" dirty="0"/>
              <a:t>Compile and go…</a:t>
            </a:r>
          </a:p>
          <a:p>
            <a:endParaRPr lang="en-US" dirty="0"/>
          </a:p>
        </p:txBody>
      </p:sp>
      <p:sp>
        <p:nvSpPr>
          <p:cNvPr id="5" name="Text Placeholder 4"/>
          <p:cNvSpPr>
            <a:spLocks noGrp="1"/>
          </p:cNvSpPr>
          <p:nvPr>
            <p:ph type="body" sz="quarter" idx="3"/>
          </p:nvPr>
        </p:nvSpPr>
        <p:spPr/>
        <p:txBody>
          <a:bodyPr/>
          <a:lstStyle/>
          <a:p>
            <a:r>
              <a:rPr lang="en-US" dirty="0"/>
              <a:t>FPGA</a:t>
            </a:r>
          </a:p>
        </p:txBody>
      </p:sp>
      <p:sp>
        <p:nvSpPr>
          <p:cNvPr id="6" name="Content Placeholder 5"/>
          <p:cNvSpPr>
            <a:spLocks noGrp="1"/>
          </p:cNvSpPr>
          <p:nvPr>
            <p:ph sz="quarter" idx="4"/>
          </p:nvPr>
        </p:nvSpPr>
        <p:spPr/>
        <p:txBody>
          <a:bodyPr/>
          <a:lstStyle/>
          <a:p>
            <a:r>
              <a:rPr lang="en-US" dirty="0"/>
              <a:t>Massive Parallel Processing</a:t>
            </a:r>
          </a:p>
          <a:p>
            <a:r>
              <a:rPr lang="en-US" dirty="0"/>
              <a:t>MHz clocking speeds</a:t>
            </a:r>
          </a:p>
          <a:p>
            <a:r>
              <a:rPr lang="en-US" dirty="0"/>
              <a:t>Fixed program configuration</a:t>
            </a:r>
          </a:p>
          <a:p>
            <a:r>
              <a:rPr lang="en-US" dirty="0"/>
              <a:t>Direct programming</a:t>
            </a:r>
          </a:p>
          <a:p>
            <a:r>
              <a:rPr lang="en-US" dirty="0"/>
              <a:t>Limited user community</a:t>
            </a:r>
          </a:p>
          <a:p>
            <a:pPr lvl="1"/>
            <a:r>
              <a:rPr lang="en-US" dirty="0"/>
              <a:t>Concurrent programming languages</a:t>
            </a:r>
          </a:p>
          <a:p>
            <a:pPr lvl="1"/>
            <a:r>
              <a:rPr lang="en-US" dirty="0"/>
              <a:t>Timing constraints, PLL configuration, …</a:t>
            </a:r>
          </a:p>
          <a:p>
            <a:endParaRPr lang="en-US" dirty="0"/>
          </a:p>
        </p:txBody>
      </p:sp>
    </p:spTree>
    <p:extLst>
      <p:ext uri="{BB962C8B-B14F-4D97-AF65-F5344CB8AC3E}">
        <p14:creationId xmlns:p14="http://schemas.microsoft.com/office/powerpoint/2010/main" val="1243260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Event Upset (SEU)</a:t>
            </a:r>
          </a:p>
        </p:txBody>
      </p:sp>
      <p:sp>
        <p:nvSpPr>
          <p:cNvPr id="3" name="Content Placeholder 2"/>
          <p:cNvSpPr>
            <a:spLocks noGrp="1"/>
          </p:cNvSpPr>
          <p:nvPr>
            <p:ph idx="1"/>
          </p:nvPr>
        </p:nvSpPr>
        <p:spPr>
          <a:xfrm>
            <a:off x="347473" y="900301"/>
            <a:ext cx="8027800" cy="4047778"/>
          </a:xfrm>
        </p:spPr>
        <p:txBody>
          <a:bodyPr/>
          <a:lstStyle/>
          <a:p>
            <a:r>
              <a:rPr lang="en-US" dirty="0"/>
              <a:t>SEU, MEU (Multi)</a:t>
            </a:r>
          </a:p>
          <a:p>
            <a:pPr lvl="1"/>
            <a:r>
              <a:rPr lang="en-US" dirty="0"/>
              <a:t>SEFI – Single Event Functional Interrupt</a:t>
            </a:r>
          </a:p>
          <a:p>
            <a:pPr lvl="2"/>
            <a:r>
              <a:rPr lang="en-US" dirty="0"/>
              <a:t>Can be repairable in real-time, depending on location and device</a:t>
            </a:r>
          </a:p>
          <a:p>
            <a:pPr lvl="1"/>
            <a:r>
              <a:rPr lang="en-US" dirty="0"/>
              <a:t>SEL – Single Event Latch Up</a:t>
            </a:r>
          </a:p>
          <a:p>
            <a:pPr lvl="2"/>
            <a:r>
              <a:rPr lang="en-US" dirty="0"/>
              <a:t>Fixed by power cycling the device</a:t>
            </a:r>
          </a:p>
          <a:p>
            <a:pPr lvl="1"/>
            <a:r>
              <a:rPr lang="en-US" dirty="0"/>
              <a:t>SEB – Single Event Burnout</a:t>
            </a:r>
          </a:p>
          <a:p>
            <a:pPr lvl="2"/>
            <a:r>
              <a:rPr lang="en-US" dirty="0"/>
              <a:t>Permanent damage, non-repairable</a:t>
            </a:r>
          </a:p>
        </p:txBody>
      </p:sp>
      <p:pic>
        <p:nvPicPr>
          <p:cNvPr id="4" name="Picture 3"/>
          <p:cNvPicPr>
            <a:picLocks noChangeAspect="1"/>
          </p:cNvPicPr>
          <p:nvPr/>
        </p:nvPicPr>
        <p:blipFill>
          <a:blip r:embed="rId2"/>
          <a:stretch>
            <a:fillRect/>
          </a:stretch>
        </p:blipFill>
        <p:spPr>
          <a:xfrm>
            <a:off x="8274315" y="2204"/>
            <a:ext cx="3914510" cy="2728295"/>
          </a:xfrm>
          <a:prstGeom prst="rect">
            <a:avLst/>
          </a:prstGeom>
        </p:spPr>
      </p:pic>
      <p:sp>
        <p:nvSpPr>
          <p:cNvPr id="5" name="TextBox 4"/>
          <p:cNvSpPr txBox="1"/>
          <p:nvPr/>
        </p:nvSpPr>
        <p:spPr>
          <a:xfrm>
            <a:off x="8375272" y="5258440"/>
            <a:ext cx="2796871" cy="840230"/>
          </a:xfrm>
          <a:prstGeom prst="rect">
            <a:avLst/>
          </a:prstGeom>
          <a:noFill/>
        </p:spPr>
        <p:txBody>
          <a:bodyPr wrap="square" rtlCol="0">
            <a:spAutoFit/>
          </a:bodyPr>
          <a:lstStyle/>
          <a:p>
            <a:pPr algn="ctr">
              <a:lnSpc>
                <a:spcPct val="90000"/>
              </a:lnSpc>
            </a:pPr>
            <a:r>
              <a:rPr lang="en-US" dirty="0"/>
              <a:t>Moor’s Law</a:t>
            </a:r>
          </a:p>
          <a:p>
            <a:pPr algn="ctr">
              <a:lnSpc>
                <a:spcPct val="90000"/>
              </a:lnSpc>
            </a:pPr>
            <a:r>
              <a:rPr lang="en-US" dirty="0"/>
              <a:t>Transistors double per unit area every 2 years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373" y="3038255"/>
            <a:ext cx="2622670" cy="21884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989" y="4039530"/>
            <a:ext cx="3708400" cy="2668315"/>
          </a:xfrm>
          <a:prstGeom prst="rect">
            <a:avLst/>
          </a:prstGeom>
        </p:spPr>
      </p:pic>
      <p:sp>
        <p:nvSpPr>
          <p:cNvPr id="8" name="TextBox 7"/>
          <p:cNvSpPr txBox="1"/>
          <p:nvPr/>
        </p:nvSpPr>
        <p:spPr>
          <a:xfrm>
            <a:off x="1348439" y="4535276"/>
            <a:ext cx="1723550" cy="590931"/>
          </a:xfrm>
          <a:prstGeom prst="rect">
            <a:avLst/>
          </a:prstGeom>
          <a:noFill/>
        </p:spPr>
        <p:txBody>
          <a:bodyPr wrap="none" rtlCol="0">
            <a:spAutoFit/>
          </a:bodyPr>
          <a:lstStyle/>
          <a:p>
            <a:pPr algn="ctr">
              <a:lnSpc>
                <a:spcPct val="90000"/>
              </a:lnSpc>
            </a:pPr>
            <a:r>
              <a:rPr lang="en-US" dirty="0"/>
              <a:t>SER</a:t>
            </a:r>
          </a:p>
          <a:p>
            <a:pPr algn="ctr">
              <a:lnSpc>
                <a:spcPct val="90000"/>
              </a:lnSpc>
            </a:pPr>
            <a:r>
              <a:rPr lang="en-US" dirty="0"/>
              <a:t>Soft Error Rate</a:t>
            </a:r>
          </a:p>
        </p:txBody>
      </p:sp>
      <p:sp>
        <p:nvSpPr>
          <p:cNvPr id="9" name="TextBox 8"/>
          <p:cNvSpPr txBox="1"/>
          <p:nvPr/>
        </p:nvSpPr>
        <p:spPr>
          <a:xfrm>
            <a:off x="6865870" y="5139647"/>
            <a:ext cx="877164" cy="590931"/>
          </a:xfrm>
          <a:prstGeom prst="rect">
            <a:avLst/>
          </a:prstGeom>
          <a:noFill/>
        </p:spPr>
        <p:txBody>
          <a:bodyPr wrap="none" rtlCol="0">
            <a:spAutoFit/>
          </a:bodyPr>
          <a:lstStyle/>
          <a:p>
            <a:pPr algn="ctr">
              <a:lnSpc>
                <a:spcPct val="90000"/>
              </a:lnSpc>
            </a:pPr>
            <a:r>
              <a:rPr lang="en-US" dirty="0"/>
              <a:t>*2017*</a:t>
            </a:r>
          </a:p>
          <a:p>
            <a:pPr algn="ctr">
              <a:lnSpc>
                <a:spcPct val="90000"/>
              </a:lnSpc>
            </a:pPr>
            <a:r>
              <a:rPr lang="en-US" dirty="0"/>
              <a:t>14 nm</a:t>
            </a:r>
          </a:p>
        </p:txBody>
      </p:sp>
      <p:cxnSp>
        <p:nvCxnSpPr>
          <p:cNvPr id="12" name="Straight Arrow Connector 11"/>
          <p:cNvCxnSpPr/>
          <p:nvPr/>
        </p:nvCxnSpPr>
        <p:spPr>
          <a:xfrm flipH="1">
            <a:off x="6680603" y="5258440"/>
            <a:ext cx="1781770" cy="1135746"/>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358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detection</a:t>
            </a:r>
          </a:p>
        </p:txBody>
      </p:sp>
      <p:sp>
        <p:nvSpPr>
          <p:cNvPr id="3" name="Content Placeholder 2"/>
          <p:cNvSpPr>
            <a:spLocks noGrp="1"/>
          </p:cNvSpPr>
          <p:nvPr>
            <p:ph idx="1"/>
          </p:nvPr>
        </p:nvSpPr>
        <p:spPr>
          <a:xfrm>
            <a:off x="347472" y="822867"/>
            <a:ext cx="7935623" cy="4356079"/>
          </a:xfrm>
        </p:spPr>
        <p:txBody>
          <a:bodyPr/>
          <a:lstStyle/>
          <a:p>
            <a:r>
              <a:rPr lang="en-US" dirty="0"/>
              <a:t>FSM (Finite State Machine)</a:t>
            </a:r>
          </a:p>
          <a:p>
            <a:pPr lvl="1"/>
            <a:r>
              <a:rPr lang="en-US" dirty="0"/>
              <a:t>Encode “one-hot”  </a:t>
            </a:r>
          </a:p>
          <a:p>
            <a:pPr lvl="1"/>
            <a:r>
              <a:rPr lang="en-US" dirty="0"/>
              <a:t>Run the State Register through an XOR gate</a:t>
            </a:r>
          </a:p>
          <a:p>
            <a:r>
              <a:rPr lang="en-US" dirty="0"/>
              <a:t>CRC (Cyclic Redundancy Check)</a:t>
            </a:r>
          </a:p>
          <a:p>
            <a:pPr lvl="1"/>
            <a:r>
              <a:rPr lang="en-US" dirty="0"/>
              <a:t>CRC “Sum” is transmitted with data</a:t>
            </a:r>
          </a:p>
          <a:p>
            <a:r>
              <a:rPr lang="en-US" dirty="0"/>
              <a:t>TMR (Triple Modular Redundancy)</a:t>
            </a:r>
          </a:p>
          <a:p>
            <a:pPr lvl="1"/>
            <a:r>
              <a:rPr lang="en-US" dirty="0"/>
              <a:t>Can be implemented internal to an FPGA</a:t>
            </a:r>
          </a:p>
          <a:p>
            <a:pPr lvl="1"/>
            <a:r>
              <a:rPr lang="en-US" dirty="0"/>
              <a:t>Multiple devices feeding a PLC</a:t>
            </a:r>
          </a:p>
          <a:p>
            <a:pPr lvl="1"/>
            <a:r>
              <a:rPr lang="en-US" dirty="0" err="1"/>
              <a:t>Etc</a:t>
            </a:r>
            <a:r>
              <a:rPr lang="en-US" dirty="0"/>
              <a:t>… </a:t>
            </a:r>
          </a:p>
        </p:txBody>
      </p:sp>
      <p:grpSp>
        <p:nvGrpSpPr>
          <p:cNvPr id="29" name="Group 28"/>
          <p:cNvGrpSpPr/>
          <p:nvPr/>
        </p:nvGrpSpPr>
        <p:grpSpPr>
          <a:xfrm>
            <a:off x="7906448" y="4252421"/>
            <a:ext cx="2975276" cy="2286056"/>
            <a:chOff x="6406324" y="1302465"/>
            <a:chExt cx="2975276" cy="2286056"/>
          </a:xfrm>
        </p:grpSpPr>
        <p:sp>
          <p:nvSpPr>
            <p:cNvPr id="4" name="Rectangle 3"/>
            <p:cNvSpPr/>
            <p:nvPr/>
          </p:nvSpPr>
          <p:spPr>
            <a:xfrm>
              <a:off x="6406324" y="1302465"/>
              <a:ext cx="640080" cy="640080"/>
            </a:xfrm>
            <a:prstGeom prst="rect">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a:solidFill>
                    <a:schemeClr val="tx1"/>
                  </a:solidFill>
                </a:rPr>
                <a:t>M</a:t>
              </a:r>
              <a:endParaRPr lang="en-US" dirty="0">
                <a:solidFill>
                  <a:schemeClr val="tx1"/>
                </a:solidFill>
              </a:endParaRPr>
            </a:p>
          </p:txBody>
        </p:sp>
        <p:sp>
          <p:nvSpPr>
            <p:cNvPr id="5" name="Rectangle 4"/>
            <p:cNvSpPr/>
            <p:nvPr/>
          </p:nvSpPr>
          <p:spPr>
            <a:xfrm>
              <a:off x="6406324" y="2144993"/>
              <a:ext cx="640080" cy="640080"/>
            </a:xfrm>
            <a:prstGeom prst="rect">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a:solidFill>
                    <a:schemeClr val="tx1"/>
                  </a:solidFill>
                </a:rPr>
                <a:t>M</a:t>
              </a:r>
              <a:endParaRPr lang="en-US" dirty="0">
                <a:solidFill>
                  <a:schemeClr val="tx1"/>
                </a:solidFill>
              </a:endParaRPr>
            </a:p>
          </p:txBody>
        </p:sp>
        <p:sp>
          <p:nvSpPr>
            <p:cNvPr id="6" name="Rectangle 5"/>
            <p:cNvSpPr/>
            <p:nvPr/>
          </p:nvSpPr>
          <p:spPr>
            <a:xfrm>
              <a:off x="6406324" y="2948441"/>
              <a:ext cx="640080" cy="640080"/>
            </a:xfrm>
            <a:prstGeom prst="rect">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a:solidFill>
                    <a:schemeClr val="tx1"/>
                  </a:solidFill>
                </a:rPr>
                <a:t>M</a:t>
              </a:r>
              <a:endParaRPr lang="en-US" dirty="0">
                <a:solidFill>
                  <a:schemeClr val="tx1"/>
                </a:solidFill>
              </a:endParaRPr>
            </a:p>
          </p:txBody>
        </p:sp>
        <p:sp>
          <p:nvSpPr>
            <p:cNvPr id="7" name="Oval 6"/>
            <p:cNvSpPr/>
            <p:nvPr/>
          </p:nvSpPr>
          <p:spPr>
            <a:xfrm>
              <a:off x="7689024" y="2006816"/>
              <a:ext cx="914400" cy="914400"/>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V</a:t>
              </a:r>
            </a:p>
          </p:txBody>
        </p:sp>
        <p:cxnSp>
          <p:nvCxnSpPr>
            <p:cNvPr id="9" name="Straight Arrow Connector 8"/>
            <p:cNvCxnSpPr>
              <a:stCxn id="4" idx="3"/>
              <a:endCxn id="7" idx="1"/>
            </p:cNvCxnSpPr>
            <p:nvPr/>
          </p:nvCxnSpPr>
          <p:spPr>
            <a:xfrm>
              <a:off x="7046404" y="1622505"/>
              <a:ext cx="776531" cy="5182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3"/>
              <a:endCxn id="7" idx="3"/>
            </p:cNvCxnSpPr>
            <p:nvPr/>
          </p:nvCxnSpPr>
          <p:spPr>
            <a:xfrm flipV="1">
              <a:off x="7046404" y="2787305"/>
              <a:ext cx="776531" cy="48117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3"/>
              <a:endCxn id="7" idx="2"/>
            </p:cNvCxnSpPr>
            <p:nvPr/>
          </p:nvCxnSpPr>
          <p:spPr>
            <a:xfrm flipV="1">
              <a:off x="7046404" y="2464016"/>
              <a:ext cx="642620" cy="101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 idx="6"/>
            </p:cNvCxnSpPr>
            <p:nvPr/>
          </p:nvCxnSpPr>
          <p:spPr>
            <a:xfrm>
              <a:off x="8603424" y="2464016"/>
              <a:ext cx="77817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828006" y="3108960"/>
              <a:ext cx="684803" cy="341632"/>
            </a:xfrm>
            <a:prstGeom prst="rect">
              <a:avLst/>
            </a:prstGeom>
            <a:noFill/>
          </p:spPr>
          <p:txBody>
            <a:bodyPr wrap="none" rtlCol="0">
              <a:spAutoFit/>
            </a:bodyPr>
            <a:lstStyle/>
            <a:p>
              <a:pPr algn="ctr">
                <a:lnSpc>
                  <a:spcPct val="90000"/>
                </a:lnSpc>
              </a:pPr>
              <a:r>
                <a:rPr lang="en-US"/>
                <a:t>TMR</a:t>
              </a:r>
              <a:endParaRPr lang="en-US" dirty="0"/>
            </a:p>
          </p:txBody>
        </p:sp>
      </p:grpSp>
      <p:grpSp>
        <p:nvGrpSpPr>
          <p:cNvPr id="33" name="Group 32"/>
          <p:cNvGrpSpPr/>
          <p:nvPr/>
        </p:nvGrpSpPr>
        <p:grpSpPr>
          <a:xfrm>
            <a:off x="964393" y="4992831"/>
            <a:ext cx="6535420" cy="1545646"/>
            <a:chOff x="733707" y="4480993"/>
            <a:chExt cx="6535420" cy="1545646"/>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07" y="4480993"/>
              <a:ext cx="6535420" cy="1362801"/>
            </a:xfrm>
            <a:prstGeom prst="rect">
              <a:avLst/>
            </a:prstGeom>
          </p:spPr>
        </p:pic>
        <p:sp>
          <p:nvSpPr>
            <p:cNvPr id="27" name="TextBox 26"/>
            <p:cNvSpPr txBox="1"/>
            <p:nvPr/>
          </p:nvSpPr>
          <p:spPr>
            <a:xfrm>
              <a:off x="3659015" y="5685007"/>
              <a:ext cx="684803" cy="341632"/>
            </a:xfrm>
            <a:prstGeom prst="rect">
              <a:avLst/>
            </a:prstGeom>
            <a:noFill/>
          </p:spPr>
          <p:txBody>
            <a:bodyPr wrap="none" rtlCol="0">
              <a:spAutoFit/>
            </a:bodyPr>
            <a:lstStyle/>
            <a:p>
              <a:pPr algn="ctr">
                <a:lnSpc>
                  <a:spcPct val="90000"/>
                </a:lnSpc>
              </a:pPr>
              <a:r>
                <a:rPr lang="en-US" dirty="0"/>
                <a:t>CRC</a:t>
              </a:r>
            </a:p>
          </p:txBody>
        </p:sp>
      </p:grpSp>
      <p:sp>
        <p:nvSpPr>
          <p:cNvPr id="8" name="TextBox 7"/>
          <p:cNvSpPr txBox="1"/>
          <p:nvPr/>
        </p:nvSpPr>
        <p:spPr>
          <a:xfrm>
            <a:off x="10002419" y="4436760"/>
            <a:ext cx="2088807" cy="840230"/>
          </a:xfrm>
          <a:prstGeom prst="rect">
            <a:avLst/>
          </a:prstGeom>
          <a:noFill/>
        </p:spPr>
        <p:txBody>
          <a:bodyPr wrap="square" rtlCol="0">
            <a:spAutoFit/>
          </a:bodyPr>
          <a:lstStyle/>
          <a:p>
            <a:pPr algn="ctr">
              <a:lnSpc>
                <a:spcPct val="90000"/>
              </a:lnSpc>
            </a:pPr>
            <a:r>
              <a:rPr lang="en-US" dirty="0"/>
              <a:t>What if the failure occurs in the </a:t>
            </a:r>
            <a:r>
              <a:rPr lang="en-US"/>
              <a:t>voting scheme?</a:t>
            </a:r>
            <a:endParaRPr lang="en-US" dirty="0"/>
          </a:p>
        </p:txBody>
      </p:sp>
      <p:sp>
        <p:nvSpPr>
          <p:cNvPr id="22" name="Rectangle 21"/>
          <p:cNvSpPr/>
          <p:nvPr/>
        </p:nvSpPr>
        <p:spPr>
          <a:xfrm>
            <a:off x="8302752" y="611937"/>
            <a:ext cx="839244" cy="2693096"/>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err="1">
                <a:solidFill>
                  <a:schemeClr val="tx1"/>
                </a:solidFill>
              </a:rPr>
              <a:t>SReg</a:t>
            </a:r>
            <a:endParaRPr lang="en-US" dirty="0">
              <a:solidFill>
                <a:schemeClr val="tx1"/>
              </a:solidFill>
            </a:endParaRPr>
          </a:p>
        </p:txBody>
      </p:sp>
      <p:sp>
        <p:nvSpPr>
          <p:cNvPr id="23" name="Rectangle 22"/>
          <p:cNvSpPr/>
          <p:nvPr/>
        </p:nvSpPr>
        <p:spPr>
          <a:xfrm>
            <a:off x="9931136" y="1438655"/>
            <a:ext cx="1024462" cy="951978"/>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a:solidFill>
                  <a:schemeClr val="tx1"/>
                </a:solidFill>
              </a:rPr>
              <a:t>XOR</a:t>
            </a:r>
            <a:endParaRPr lang="en-US" dirty="0">
              <a:solidFill>
                <a:schemeClr val="tx1"/>
              </a:solidFill>
            </a:endParaRPr>
          </a:p>
        </p:txBody>
      </p:sp>
      <p:cxnSp>
        <p:nvCxnSpPr>
          <p:cNvPr id="34" name="Straight Arrow Connector 33"/>
          <p:cNvCxnSpPr/>
          <p:nvPr/>
        </p:nvCxnSpPr>
        <p:spPr>
          <a:xfrm flipV="1">
            <a:off x="9141996" y="1939696"/>
            <a:ext cx="789140" cy="1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975255" y="1332601"/>
            <a:ext cx="1115971" cy="1089529"/>
          </a:xfrm>
          <a:prstGeom prst="rect">
            <a:avLst/>
          </a:prstGeom>
          <a:noFill/>
        </p:spPr>
        <p:txBody>
          <a:bodyPr wrap="square" rtlCol="0">
            <a:spAutoFit/>
          </a:bodyPr>
          <a:lstStyle/>
          <a:p>
            <a:pPr algn="ctr">
              <a:lnSpc>
                <a:spcPct val="90000"/>
              </a:lnSpc>
            </a:pPr>
            <a:r>
              <a:rPr lang="en-US" dirty="0"/>
              <a:t>Output </a:t>
            </a:r>
            <a:r>
              <a:rPr lang="en-US"/>
              <a:t>will always be ‘1’</a:t>
            </a:r>
            <a:endParaRPr lang="en-US" dirty="0"/>
          </a:p>
        </p:txBody>
      </p:sp>
      <p:sp>
        <p:nvSpPr>
          <p:cNvPr id="36" name="TextBox 35"/>
          <p:cNvSpPr txBox="1"/>
          <p:nvPr/>
        </p:nvSpPr>
        <p:spPr>
          <a:xfrm>
            <a:off x="8302752" y="3362816"/>
            <a:ext cx="3518912" cy="341632"/>
          </a:xfrm>
          <a:prstGeom prst="rect">
            <a:avLst/>
          </a:prstGeom>
          <a:noFill/>
        </p:spPr>
        <p:txBody>
          <a:bodyPr wrap="none" rtlCol="0">
            <a:spAutoFit/>
          </a:bodyPr>
          <a:lstStyle/>
          <a:p>
            <a:pPr algn="ctr">
              <a:lnSpc>
                <a:spcPct val="90000"/>
              </a:lnSpc>
            </a:pPr>
            <a:r>
              <a:rPr lang="en-US" dirty="0"/>
              <a:t>Single bit error detection method</a:t>
            </a:r>
          </a:p>
        </p:txBody>
      </p:sp>
    </p:spTree>
    <p:extLst>
      <p:ext uri="{BB962C8B-B14F-4D97-AF65-F5344CB8AC3E}">
        <p14:creationId xmlns:p14="http://schemas.microsoft.com/office/powerpoint/2010/main" val="1357558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CPU SEU Example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802003"/>
            <a:ext cx="4994931" cy="296379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112" y="4445001"/>
            <a:ext cx="4724400" cy="1727200"/>
          </a:xfrm>
          <a:prstGeom prst="rect">
            <a:avLst/>
          </a:prstGeom>
        </p:spPr>
      </p:pic>
      <p:sp>
        <p:nvSpPr>
          <p:cNvPr id="10" name="Content Placeholder 2"/>
          <p:cNvSpPr>
            <a:spLocks noGrp="1"/>
          </p:cNvSpPr>
          <p:nvPr>
            <p:ph idx="1"/>
          </p:nvPr>
        </p:nvSpPr>
        <p:spPr>
          <a:xfrm>
            <a:off x="426541" y="953599"/>
            <a:ext cx="11340008" cy="2369103"/>
          </a:xfrm>
        </p:spPr>
        <p:txBody>
          <a:bodyPr/>
          <a:lstStyle/>
          <a:p>
            <a:r>
              <a:rPr lang="en-US" sz="2400" dirty="0"/>
              <a:t>ADDI “Add Immediate” becomes ANDI ”logical AND Immediate”</a:t>
            </a:r>
          </a:p>
          <a:p>
            <a:r>
              <a:rPr lang="en-US" sz="2400" dirty="0"/>
              <a:t>Could have just as easily occurred to either of the address or value registers</a:t>
            </a:r>
          </a:p>
          <a:p>
            <a:r>
              <a:rPr lang="en-US" sz="2400" dirty="0"/>
              <a:t>What if this was a branch or jump command?  </a:t>
            </a:r>
          </a:p>
        </p:txBody>
      </p:sp>
      <p:sp>
        <p:nvSpPr>
          <p:cNvPr id="11" name="TextBox 10"/>
          <p:cNvSpPr txBox="1"/>
          <p:nvPr/>
        </p:nvSpPr>
        <p:spPr>
          <a:xfrm>
            <a:off x="5802973" y="3893499"/>
            <a:ext cx="937051" cy="341632"/>
          </a:xfrm>
          <a:prstGeom prst="rect">
            <a:avLst/>
          </a:prstGeom>
          <a:solidFill>
            <a:srgbClr val="D41F3B"/>
          </a:solidFill>
        </p:spPr>
        <p:txBody>
          <a:bodyPr wrap="none" rtlCol="0">
            <a:spAutoFit/>
          </a:bodyPr>
          <a:lstStyle/>
          <a:p>
            <a:pPr algn="ctr">
              <a:lnSpc>
                <a:spcPct val="90000"/>
              </a:lnSpc>
            </a:pPr>
            <a:r>
              <a:rPr lang="en-US" dirty="0"/>
              <a:t>001100</a:t>
            </a:r>
          </a:p>
        </p:txBody>
      </p:sp>
      <p:cxnSp>
        <p:nvCxnSpPr>
          <p:cNvPr id="13" name="Straight Arrow Connector 12"/>
          <p:cNvCxnSpPr>
            <a:endCxn id="11" idx="2"/>
          </p:cNvCxnSpPr>
          <p:nvPr/>
        </p:nvCxnSpPr>
        <p:spPr>
          <a:xfrm flipV="1">
            <a:off x="6032681" y="4235131"/>
            <a:ext cx="238818" cy="684982"/>
          </a:xfrm>
          <a:prstGeom prst="straightConnector1">
            <a:avLst/>
          </a:prstGeom>
          <a:ln w="25400">
            <a:solidFill>
              <a:srgbClr val="D41F3B"/>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294" y="3501767"/>
            <a:ext cx="1257300" cy="647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2848" y="2894389"/>
            <a:ext cx="1257300" cy="609600"/>
          </a:xfrm>
          <a:prstGeom prst="rect">
            <a:avLst/>
          </a:prstGeom>
        </p:spPr>
      </p:pic>
      <p:sp>
        <p:nvSpPr>
          <p:cNvPr id="16" name="TextBox 15"/>
          <p:cNvSpPr txBox="1"/>
          <p:nvPr/>
        </p:nvSpPr>
        <p:spPr>
          <a:xfrm>
            <a:off x="5390487" y="2580890"/>
            <a:ext cx="1762022" cy="341632"/>
          </a:xfrm>
          <a:prstGeom prst="rect">
            <a:avLst/>
          </a:prstGeom>
          <a:noFill/>
        </p:spPr>
        <p:txBody>
          <a:bodyPr wrap="none" rtlCol="0">
            <a:spAutoFit/>
          </a:bodyPr>
          <a:lstStyle/>
          <a:p>
            <a:pPr algn="ctr">
              <a:lnSpc>
                <a:spcPct val="90000"/>
              </a:lnSpc>
            </a:pPr>
            <a:r>
              <a:rPr lang="en-US"/>
              <a:t>New instruction</a:t>
            </a:r>
            <a:endParaRPr lang="en-US" dirty="0"/>
          </a:p>
        </p:txBody>
      </p:sp>
      <p:sp>
        <p:nvSpPr>
          <p:cNvPr id="17" name="TextBox 16"/>
          <p:cNvSpPr txBox="1"/>
          <p:nvPr/>
        </p:nvSpPr>
        <p:spPr>
          <a:xfrm>
            <a:off x="7090865" y="3160135"/>
            <a:ext cx="2262159" cy="341632"/>
          </a:xfrm>
          <a:prstGeom prst="rect">
            <a:avLst/>
          </a:prstGeom>
          <a:noFill/>
        </p:spPr>
        <p:txBody>
          <a:bodyPr wrap="none" rtlCol="0">
            <a:spAutoFit/>
          </a:bodyPr>
          <a:lstStyle/>
          <a:p>
            <a:pPr algn="ctr">
              <a:lnSpc>
                <a:spcPct val="90000"/>
              </a:lnSpc>
            </a:pPr>
            <a:r>
              <a:rPr lang="en-US"/>
              <a:t>Expected instruction</a:t>
            </a:r>
            <a:endParaRPr lang="en-US" dirty="0"/>
          </a:p>
        </p:txBody>
      </p:sp>
      <p:cxnSp>
        <p:nvCxnSpPr>
          <p:cNvPr id="19" name="Straight Arrow Connector 18"/>
          <p:cNvCxnSpPr>
            <a:stCxn id="11" idx="0"/>
            <a:endCxn id="15" idx="2"/>
          </p:cNvCxnSpPr>
          <p:nvPr/>
        </p:nvCxnSpPr>
        <p:spPr>
          <a:xfrm flipH="1" flipV="1">
            <a:off x="6271498" y="3503989"/>
            <a:ext cx="1" cy="389510"/>
          </a:xfrm>
          <a:prstGeom prst="straightConnector1">
            <a:avLst/>
          </a:prstGeom>
          <a:ln w="25400">
            <a:solidFill>
              <a:srgbClr val="D41F3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14" idx="2"/>
          </p:cNvCxnSpPr>
          <p:nvPr/>
        </p:nvCxnSpPr>
        <p:spPr>
          <a:xfrm flipV="1">
            <a:off x="6052532" y="4149467"/>
            <a:ext cx="2169412" cy="770646"/>
          </a:xfrm>
          <a:prstGeom prst="straightConnector1">
            <a:avLst/>
          </a:prstGeom>
          <a:ln w="25400">
            <a:solidFill>
              <a:srgbClr val="D41F3B"/>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246298" y="3893499"/>
            <a:ext cx="2685351" cy="341632"/>
          </a:xfrm>
          <a:prstGeom prst="rect">
            <a:avLst/>
          </a:prstGeom>
          <a:noFill/>
        </p:spPr>
        <p:txBody>
          <a:bodyPr wrap="none" rtlCol="0">
            <a:spAutoFit/>
          </a:bodyPr>
          <a:lstStyle/>
          <a:p>
            <a:pPr algn="ctr">
              <a:lnSpc>
                <a:spcPct val="90000"/>
              </a:lnSpc>
            </a:pPr>
            <a:r>
              <a:rPr lang="en-US"/>
              <a:t>Could be any of these!!!!</a:t>
            </a:r>
            <a:endParaRPr lang="en-US" dirty="0"/>
          </a:p>
        </p:txBody>
      </p:sp>
      <p:cxnSp>
        <p:nvCxnSpPr>
          <p:cNvPr id="24" name="Straight Arrow Connector 23"/>
          <p:cNvCxnSpPr>
            <a:stCxn id="22" idx="2"/>
          </p:cNvCxnSpPr>
          <p:nvPr/>
        </p:nvCxnSpPr>
        <p:spPr>
          <a:xfrm flipH="1">
            <a:off x="6852049" y="4235131"/>
            <a:ext cx="3736925" cy="78911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2"/>
          </p:cNvCxnSpPr>
          <p:nvPr/>
        </p:nvCxnSpPr>
        <p:spPr>
          <a:xfrm flipH="1">
            <a:off x="7593294" y="4235131"/>
            <a:ext cx="2995680" cy="78911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2" idx="2"/>
          </p:cNvCxnSpPr>
          <p:nvPr/>
        </p:nvCxnSpPr>
        <p:spPr>
          <a:xfrm flipH="1">
            <a:off x="9019947" y="4235131"/>
            <a:ext cx="1569027" cy="78911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824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FPGA SEU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718" y="268296"/>
            <a:ext cx="1524000" cy="3606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0" y="1011899"/>
            <a:ext cx="3213100" cy="1943100"/>
          </a:xfrm>
          <a:prstGeom prst="rect">
            <a:avLst/>
          </a:prstGeom>
        </p:spPr>
      </p:pic>
      <p:sp>
        <p:nvSpPr>
          <p:cNvPr id="6" name="Right Arrow 5"/>
          <p:cNvSpPr/>
          <p:nvPr/>
        </p:nvSpPr>
        <p:spPr>
          <a:xfrm>
            <a:off x="3267648" y="1721357"/>
            <a:ext cx="978408" cy="484632"/>
          </a:xfrm>
          <a:prstGeom prst="rightArrow">
            <a:avLst/>
          </a:prstGeom>
          <a:solidFill>
            <a:schemeClr val="accent4"/>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914" y="268296"/>
            <a:ext cx="1524000" cy="3606800"/>
          </a:xfrm>
          <a:prstGeom prst="rect">
            <a:avLst/>
          </a:prstGeom>
        </p:spPr>
      </p:pic>
      <p:sp>
        <p:nvSpPr>
          <p:cNvPr id="21" name="TextBox 20"/>
          <p:cNvSpPr txBox="1"/>
          <p:nvPr/>
        </p:nvSpPr>
        <p:spPr>
          <a:xfrm>
            <a:off x="7140410" y="2633540"/>
            <a:ext cx="312907" cy="341632"/>
          </a:xfrm>
          <a:prstGeom prst="rect">
            <a:avLst/>
          </a:prstGeom>
          <a:solidFill>
            <a:schemeClr val="bg1"/>
          </a:solidFill>
        </p:spPr>
        <p:txBody>
          <a:bodyPr wrap="none" rtlCol="0">
            <a:spAutoFit/>
          </a:bodyPr>
          <a:lstStyle/>
          <a:p>
            <a:pPr algn="ctr">
              <a:lnSpc>
                <a:spcPct val="90000"/>
              </a:lnSpc>
            </a:pPr>
            <a:r>
              <a:rPr lang="en-US" dirty="0"/>
              <a:t>0</a:t>
            </a:r>
          </a:p>
        </p:txBody>
      </p:sp>
      <p:sp>
        <p:nvSpPr>
          <p:cNvPr id="22" name="TextBox 21"/>
          <p:cNvSpPr txBox="1"/>
          <p:nvPr/>
        </p:nvSpPr>
        <p:spPr>
          <a:xfrm>
            <a:off x="3368538" y="2417640"/>
            <a:ext cx="453541" cy="701731"/>
          </a:xfrm>
          <a:prstGeom prst="rect">
            <a:avLst/>
          </a:prstGeom>
          <a:solidFill>
            <a:schemeClr val="bg1"/>
          </a:solidFill>
        </p:spPr>
        <p:txBody>
          <a:bodyPr wrap="square" rtlCol="0">
            <a:spAutoFit/>
          </a:bodyPr>
          <a:lstStyle/>
          <a:p>
            <a:pPr algn="ctr">
              <a:lnSpc>
                <a:spcPct val="90000"/>
              </a:lnSpc>
            </a:pPr>
            <a:r>
              <a:rPr lang="en-US" sz="4400" dirty="0">
                <a:solidFill>
                  <a:srgbClr val="FF0000"/>
                </a:solidFill>
              </a:rPr>
              <a:t>x</a:t>
            </a:r>
          </a:p>
        </p:txBody>
      </p:sp>
      <p:cxnSp>
        <p:nvCxnSpPr>
          <p:cNvPr id="24" name="Straight Arrow Connector 23"/>
          <p:cNvCxnSpPr>
            <a:stCxn id="22" idx="3"/>
          </p:cNvCxnSpPr>
          <p:nvPr/>
        </p:nvCxnSpPr>
        <p:spPr>
          <a:xfrm flipV="1">
            <a:off x="3822079" y="2768505"/>
            <a:ext cx="772839"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ight Arrow 24"/>
          <p:cNvSpPr/>
          <p:nvPr/>
        </p:nvSpPr>
        <p:spPr>
          <a:xfrm>
            <a:off x="6025762" y="1721357"/>
            <a:ext cx="978408" cy="484632"/>
          </a:xfrm>
          <a:prstGeom prst="rightArrow">
            <a:avLst/>
          </a:prstGeom>
          <a:solidFill>
            <a:srgbClr val="FF0000"/>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TextBox 25"/>
          <p:cNvSpPr txBox="1"/>
          <p:nvPr/>
        </p:nvSpPr>
        <p:spPr>
          <a:xfrm>
            <a:off x="5975920" y="2454809"/>
            <a:ext cx="453541" cy="701731"/>
          </a:xfrm>
          <a:prstGeom prst="rect">
            <a:avLst/>
          </a:prstGeom>
          <a:solidFill>
            <a:schemeClr val="bg1"/>
          </a:solidFill>
        </p:spPr>
        <p:txBody>
          <a:bodyPr wrap="square" rtlCol="0">
            <a:spAutoFit/>
          </a:bodyPr>
          <a:lstStyle/>
          <a:p>
            <a:pPr algn="ctr">
              <a:lnSpc>
                <a:spcPct val="90000"/>
              </a:lnSpc>
            </a:pPr>
            <a:r>
              <a:rPr lang="en-US" sz="4400" dirty="0">
                <a:solidFill>
                  <a:srgbClr val="FF0000"/>
                </a:solidFill>
              </a:rPr>
              <a:t>x</a:t>
            </a:r>
          </a:p>
        </p:txBody>
      </p:sp>
      <p:cxnSp>
        <p:nvCxnSpPr>
          <p:cNvPr id="27" name="Straight Arrow Connector 26"/>
          <p:cNvCxnSpPr/>
          <p:nvPr/>
        </p:nvCxnSpPr>
        <p:spPr>
          <a:xfrm flipV="1">
            <a:off x="6429461" y="2805674"/>
            <a:ext cx="772839"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786" y="322140"/>
            <a:ext cx="3213100" cy="1943100"/>
          </a:xfrm>
          <a:prstGeom prst="rect">
            <a:avLst/>
          </a:prstGeom>
        </p:spPr>
      </p:pic>
      <p:cxnSp>
        <p:nvCxnSpPr>
          <p:cNvPr id="31" name="Straight Connector 30"/>
          <p:cNvCxnSpPr/>
          <p:nvPr/>
        </p:nvCxnSpPr>
        <p:spPr>
          <a:xfrm>
            <a:off x="9080500" y="370839"/>
            <a:ext cx="2819400" cy="17516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080500" y="408939"/>
            <a:ext cx="2819400" cy="17008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60"/>
          <p:cNvSpPr>
            <a:spLocks noChangeArrowheads="1"/>
          </p:cNvSpPr>
          <p:nvPr/>
        </p:nvSpPr>
        <p:spPr bwMode="auto">
          <a:xfrm rot="5400000">
            <a:off x="7676102" y="2008787"/>
            <a:ext cx="352644" cy="1543578"/>
          </a:xfrm>
          <a:prstGeom prst="ellipse">
            <a:avLst/>
          </a:prstGeom>
          <a:noFill/>
          <a:ln w="28575">
            <a:solidFill>
              <a:srgbClr val="FF0000"/>
            </a:solidFill>
            <a:round/>
            <a:headEnd/>
            <a:tailEnd/>
          </a:ln>
        </p:spPr>
        <p:txBody>
          <a:bodyPr wrap="square" anchor="ctr">
            <a:prstTxWarp prst="textNoShape">
              <a:avLst/>
            </a:prstTxWarp>
            <a:spAutoFit/>
          </a:bodyPr>
          <a:lstStyle/>
          <a:p>
            <a:endParaRPr lang="en-US"/>
          </a:p>
        </p:txBody>
      </p:sp>
      <p:cxnSp>
        <p:nvCxnSpPr>
          <p:cNvPr id="35" name="Straight Arrow Connector 34"/>
          <p:cNvCxnSpPr/>
          <p:nvPr/>
        </p:nvCxnSpPr>
        <p:spPr>
          <a:xfrm flipV="1">
            <a:off x="8664410" y="1983449"/>
            <a:ext cx="1326738" cy="7119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968" y="3868743"/>
            <a:ext cx="1828800" cy="1905000"/>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8538" y="4285993"/>
            <a:ext cx="2303098" cy="2155464"/>
          </a:xfrm>
          <a:prstGeom prst="rect">
            <a:avLst/>
          </a:prstGeom>
        </p:spPr>
      </p:pic>
      <p:sp>
        <p:nvSpPr>
          <p:cNvPr id="41" name="Oval 60"/>
          <p:cNvSpPr>
            <a:spLocks noChangeArrowheads="1"/>
          </p:cNvSpPr>
          <p:nvPr/>
        </p:nvSpPr>
        <p:spPr bwMode="auto">
          <a:xfrm rot="2693986">
            <a:off x="4486049" y="4444777"/>
            <a:ext cx="352644" cy="1543578"/>
          </a:xfrm>
          <a:prstGeom prst="ellipse">
            <a:avLst/>
          </a:prstGeom>
          <a:noFill/>
          <a:ln w="28575">
            <a:solidFill>
              <a:srgbClr val="FF0000"/>
            </a:solidFill>
            <a:round/>
            <a:headEnd/>
            <a:tailEnd/>
          </a:ln>
        </p:spPr>
        <p:txBody>
          <a:bodyPr wrap="square" anchor="ctr">
            <a:prstTxWarp prst="textNoShape">
              <a:avLst/>
            </a:prstTxWarp>
            <a:spAutoFit/>
          </a:bodyPr>
          <a:lstStyle/>
          <a:p>
            <a:endParaRPr lang="en-US"/>
          </a:p>
        </p:txBody>
      </p:sp>
      <p:sp>
        <p:nvSpPr>
          <p:cNvPr id="42" name="TextBox 41"/>
          <p:cNvSpPr txBox="1"/>
          <p:nvPr/>
        </p:nvSpPr>
        <p:spPr>
          <a:xfrm>
            <a:off x="3047058" y="3981530"/>
            <a:ext cx="3095720" cy="341632"/>
          </a:xfrm>
          <a:prstGeom prst="rect">
            <a:avLst/>
          </a:prstGeom>
          <a:noFill/>
        </p:spPr>
        <p:txBody>
          <a:bodyPr wrap="none" rtlCol="0">
            <a:spAutoFit/>
          </a:bodyPr>
          <a:lstStyle/>
          <a:p>
            <a:pPr algn="ctr">
              <a:lnSpc>
                <a:spcPct val="90000"/>
              </a:lnSpc>
            </a:pPr>
            <a:r>
              <a:rPr lang="en-US"/>
              <a:t>Programmable switch matrix</a:t>
            </a:r>
            <a:endParaRPr lang="en-US" dirty="0"/>
          </a:p>
        </p:txBody>
      </p:sp>
      <p:sp>
        <p:nvSpPr>
          <p:cNvPr id="43" name="Oval 60"/>
          <p:cNvSpPr>
            <a:spLocks noChangeArrowheads="1"/>
          </p:cNvSpPr>
          <p:nvPr/>
        </p:nvSpPr>
        <p:spPr bwMode="auto">
          <a:xfrm rot="2693986">
            <a:off x="1766932" y="4511995"/>
            <a:ext cx="595940" cy="618498"/>
          </a:xfrm>
          <a:prstGeom prst="ellipse">
            <a:avLst/>
          </a:prstGeom>
          <a:noFill/>
          <a:ln w="28575">
            <a:solidFill>
              <a:srgbClr val="FF0000"/>
            </a:solidFill>
            <a:round/>
            <a:headEnd/>
            <a:tailEnd/>
          </a:ln>
        </p:spPr>
        <p:txBody>
          <a:bodyPr wrap="square" anchor="ctr">
            <a:prstTxWarp prst="textNoShape">
              <a:avLst/>
            </a:prstTxWarp>
            <a:spAutoFit/>
          </a:bodyPr>
          <a:lstStyle/>
          <a:p>
            <a:endParaRPr lang="en-US"/>
          </a:p>
        </p:txBody>
      </p:sp>
      <p:cxnSp>
        <p:nvCxnSpPr>
          <p:cNvPr id="44" name="Straight Arrow Connector 43"/>
          <p:cNvCxnSpPr/>
          <p:nvPr/>
        </p:nvCxnSpPr>
        <p:spPr>
          <a:xfrm>
            <a:off x="2260911" y="5016407"/>
            <a:ext cx="2259176" cy="2001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Content Placeholder 2"/>
          <p:cNvSpPr>
            <a:spLocks noGrp="1"/>
          </p:cNvSpPr>
          <p:nvPr>
            <p:ph idx="1"/>
          </p:nvPr>
        </p:nvSpPr>
        <p:spPr>
          <a:xfrm>
            <a:off x="6202690" y="3868743"/>
            <a:ext cx="5813196" cy="2392357"/>
          </a:xfrm>
        </p:spPr>
        <p:txBody>
          <a:bodyPr/>
          <a:lstStyle/>
          <a:p>
            <a:r>
              <a:rPr lang="en-US" sz="2400" dirty="0"/>
              <a:t>Utilize CRC capabilities of programmable devices</a:t>
            </a:r>
          </a:p>
          <a:p>
            <a:r>
              <a:rPr lang="en-US" sz="2400" dirty="0"/>
              <a:t>Usually requires partial to full reconfiguration of the device</a:t>
            </a:r>
          </a:p>
          <a:p>
            <a:pPr lvl="1"/>
            <a:r>
              <a:rPr lang="en-US" sz="2000" dirty="0"/>
              <a:t>This can be an automated process</a:t>
            </a:r>
          </a:p>
          <a:p>
            <a:pPr lvl="1"/>
            <a:r>
              <a:rPr lang="en-US" sz="2000" dirty="0"/>
              <a:t>For Interlocks, it will likely be better to notify and take no immediate action</a:t>
            </a:r>
          </a:p>
        </p:txBody>
      </p:sp>
    </p:spTree>
    <p:extLst>
      <p:ext uri="{BB962C8B-B14F-4D97-AF65-F5344CB8AC3E}">
        <p14:creationId xmlns:p14="http://schemas.microsoft.com/office/powerpoint/2010/main" val="1538067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failure modes</a:t>
            </a:r>
          </a:p>
        </p:txBody>
      </p:sp>
      <p:sp>
        <p:nvSpPr>
          <p:cNvPr id="3" name="Content Placeholder 2"/>
          <p:cNvSpPr>
            <a:spLocks noGrp="1"/>
          </p:cNvSpPr>
          <p:nvPr>
            <p:ph idx="1"/>
          </p:nvPr>
        </p:nvSpPr>
        <p:spPr>
          <a:xfrm>
            <a:off x="344288" y="1230828"/>
            <a:ext cx="6993127" cy="4954071"/>
          </a:xfrm>
        </p:spPr>
        <p:txBody>
          <a:bodyPr/>
          <a:lstStyle/>
          <a:p>
            <a:r>
              <a:rPr lang="en-US" dirty="0"/>
              <a:t>Stuck at ‘1’/‘0’ (high/low)</a:t>
            </a:r>
          </a:p>
          <a:p>
            <a:pPr lvl="1"/>
            <a:r>
              <a:rPr lang="en-US" dirty="0"/>
              <a:t>Doubled Digital I/O as SNS for PLC interfaces (SA1) ”MPS Good”</a:t>
            </a:r>
          </a:p>
          <a:p>
            <a:pPr lvl="2"/>
            <a:r>
              <a:rPr lang="en-US" dirty="0"/>
              <a:t>SNS Vacuum Interface</a:t>
            </a:r>
          </a:p>
          <a:p>
            <a:pPr lvl="2"/>
            <a:r>
              <a:rPr lang="en-US" dirty="0"/>
              <a:t>Electrical overload during maintenance created permanent damage to the output gate</a:t>
            </a:r>
          </a:p>
          <a:p>
            <a:pPr lvl="1"/>
            <a:r>
              <a:rPr lang="en-US" dirty="0"/>
              <a:t>Gated Clock “MPS Good”</a:t>
            </a:r>
          </a:p>
          <a:p>
            <a:pPr lvl="2"/>
            <a:r>
              <a:rPr lang="en-US" dirty="0"/>
              <a:t>SNS MPS Hardware failure</a:t>
            </a:r>
          </a:p>
          <a:p>
            <a:pPr lvl="2"/>
            <a:r>
              <a:rPr lang="en-US" dirty="0"/>
              <a:t>Firmware doesn’t match final design requirements</a:t>
            </a:r>
          </a:p>
          <a:p>
            <a:pPr lvl="3"/>
            <a:r>
              <a:rPr lang="en-US" dirty="0"/>
              <a:t>Does your organization consider firmware software or hardware?  </a:t>
            </a:r>
          </a:p>
          <a:p>
            <a:pPr lvl="3"/>
            <a:r>
              <a:rPr lang="en-US" dirty="0"/>
              <a:t>Are firmware changes subject to DCN (Design Change Notification) process?</a:t>
            </a:r>
          </a:p>
          <a:p>
            <a:pPr lvl="4"/>
            <a:r>
              <a:rPr lang="en-US" dirty="0"/>
              <a:t>What if it’s part of an interlock system???</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504" y="1954183"/>
            <a:ext cx="3862832" cy="3259903"/>
          </a:xfrm>
          <a:prstGeom prst="rect">
            <a:avLst/>
          </a:prstGeom>
        </p:spPr>
      </p:pic>
      <p:sp>
        <p:nvSpPr>
          <p:cNvPr id="5" name="TextBox 4"/>
          <p:cNvSpPr txBox="1"/>
          <p:nvPr/>
        </p:nvSpPr>
        <p:spPr>
          <a:xfrm>
            <a:off x="11070336" y="3270981"/>
            <a:ext cx="706220" cy="341632"/>
          </a:xfrm>
          <a:prstGeom prst="rect">
            <a:avLst/>
          </a:prstGeom>
          <a:noFill/>
        </p:spPr>
        <p:txBody>
          <a:bodyPr wrap="none" rtlCol="0">
            <a:spAutoFit/>
          </a:bodyPr>
          <a:lstStyle/>
          <a:p>
            <a:pPr algn="ctr">
              <a:lnSpc>
                <a:spcPct val="90000"/>
              </a:lnSpc>
            </a:pPr>
            <a:r>
              <a:rPr lang="en-US" dirty="0">
                <a:solidFill>
                  <a:srgbClr val="FF0000"/>
                </a:solidFill>
              </a:rPr>
              <a:t>SA’1’</a:t>
            </a:r>
          </a:p>
        </p:txBody>
      </p:sp>
      <p:sp>
        <p:nvSpPr>
          <p:cNvPr id="6" name="Rectangle 5"/>
          <p:cNvSpPr/>
          <p:nvPr/>
        </p:nvSpPr>
        <p:spPr>
          <a:xfrm>
            <a:off x="7657084" y="4463288"/>
            <a:ext cx="2511552" cy="475488"/>
          </a:xfrm>
          <a:prstGeom prst="rect">
            <a:avLst/>
          </a:prstGeom>
          <a:solidFill>
            <a:schemeClr val="bg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Backplane interface</a:t>
            </a:r>
          </a:p>
        </p:txBody>
      </p:sp>
    </p:spTree>
    <p:extLst>
      <p:ext uri="{BB962C8B-B14F-4D97-AF65-F5344CB8AC3E}">
        <p14:creationId xmlns:p14="http://schemas.microsoft.com/office/powerpoint/2010/main" val="1148859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PPS Grounding Error</a:t>
            </a:r>
          </a:p>
        </p:txBody>
      </p:sp>
      <p:sp>
        <p:nvSpPr>
          <p:cNvPr id="3" name="Content Placeholder 2"/>
          <p:cNvSpPr>
            <a:spLocks noGrp="1"/>
          </p:cNvSpPr>
          <p:nvPr>
            <p:ph idx="1"/>
          </p:nvPr>
        </p:nvSpPr>
        <p:spPr>
          <a:xfrm>
            <a:off x="347472" y="1057988"/>
            <a:ext cx="11369809" cy="4047778"/>
          </a:xfrm>
        </p:spPr>
        <p:txBody>
          <a:bodyPr/>
          <a:lstStyle/>
          <a:p>
            <a:r>
              <a:rPr lang="en-US" sz="2600" dirty="0"/>
              <a:t>April 2013 - Modification to add redundant power supplies to increase availability</a:t>
            </a:r>
          </a:p>
          <a:p>
            <a:pPr lvl="1"/>
            <a:r>
              <a:rPr lang="en-US" sz="2200" dirty="0"/>
              <a:t>Inter-segment handshaking not tested as part of installation QA or post modification tests</a:t>
            </a:r>
          </a:p>
          <a:p>
            <a:r>
              <a:rPr lang="en-US" sz="2600" dirty="0"/>
              <a:t>Error found July 31, 2013 during annual certification testing</a:t>
            </a:r>
          </a:p>
          <a:p>
            <a:pPr lvl="1"/>
            <a:r>
              <a:rPr lang="en-US" sz="2200" dirty="0"/>
              <a:t>Under certain conditions, PPS would not have shut off the front end for a downstream fault</a:t>
            </a:r>
          </a:p>
          <a:p>
            <a:pPr lvl="1"/>
            <a:r>
              <a:rPr lang="en-US" sz="2200" dirty="0"/>
              <a:t>Common mode error affected both of the redundant chains</a:t>
            </a:r>
          </a:p>
          <a:p>
            <a:pPr lvl="1"/>
            <a:r>
              <a:rPr lang="en-US" sz="2200" dirty="0"/>
              <a:t>Unintended result of modification to PPS systems to add redundant power supplies</a:t>
            </a:r>
          </a:p>
          <a:p>
            <a:pPr lvl="1"/>
            <a:r>
              <a:rPr lang="en-US" sz="2200" dirty="0"/>
              <a:t>Beam Operations halted until mitigating measures in place</a:t>
            </a:r>
          </a:p>
          <a:p>
            <a:pPr lvl="2"/>
            <a:r>
              <a:rPr lang="en-US" sz="1800" dirty="0"/>
              <a:t>It took 9 days before receiving a letter of resumption from DOE</a:t>
            </a:r>
          </a:p>
          <a:p>
            <a:pPr lvl="1"/>
            <a:r>
              <a:rPr lang="en-US" sz="2200" dirty="0"/>
              <a:t>Failure mode identified and replicated on bench</a:t>
            </a:r>
          </a:p>
          <a:p>
            <a:pPr lvl="2"/>
            <a:r>
              <a:rPr lang="en-US" sz="2200" dirty="0"/>
              <a:t>Very complicated failure mode</a:t>
            </a:r>
          </a:p>
        </p:txBody>
      </p:sp>
    </p:spTree>
    <p:extLst>
      <p:ext uri="{BB962C8B-B14F-4D97-AF65-F5344CB8AC3E}">
        <p14:creationId xmlns:p14="http://schemas.microsoft.com/office/powerpoint/2010/main" val="53020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“Machine Cycle”</a:t>
            </a:r>
          </a:p>
        </p:txBody>
      </p:sp>
      <p:sp>
        <p:nvSpPr>
          <p:cNvPr id="3" name="Content Placeholder 2"/>
          <p:cNvSpPr>
            <a:spLocks noGrp="1"/>
          </p:cNvSpPr>
          <p:nvPr>
            <p:ph idx="1"/>
          </p:nvPr>
        </p:nvSpPr>
        <p:spPr>
          <a:xfrm>
            <a:off x="347472" y="976829"/>
            <a:ext cx="5870709" cy="2604572"/>
          </a:xfrm>
        </p:spPr>
        <p:txBody>
          <a:bodyPr/>
          <a:lstStyle/>
          <a:p>
            <a:r>
              <a:rPr lang="en-US" dirty="0"/>
              <a:t>60 Hz beam pulses</a:t>
            </a:r>
          </a:p>
          <a:p>
            <a:pPr lvl="1"/>
            <a:r>
              <a:rPr lang="en-US" dirty="0"/>
              <a:t>16.67ms defines 1 cycle</a:t>
            </a:r>
          </a:p>
          <a:p>
            <a:pPr lvl="1"/>
            <a:r>
              <a:rPr lang="en-US" dirty="0"/>
              <a:t>A Turn is dependent on beam energy</a:t>
            </a:r>
          </a:p>
          <a:p>
            <a:pPr lvl="2"/>
            <a:r>
              <a:rPr lang="en-US" dirty="0"/>
              <a:t>973 ns @ 850 MeV</a:t>
            </a:r>
          </a:p>
          <a:p>
            <a:pPr lvl="2"/>
            <a:r>
              <a:rPr lang="en-US" dirty="0"/>
              <a:t>911 ns @ 1.3 GeV</a:t>
            </a:r>
          </a:p>
          <a:p>
            <a:r>
              <a:rPr lang="en-US" dirty="0"/>
              <a:t>Cycle Start is t = 0</a:t>
            </a:r>
          </a:p>
        </p:txBody>
      </p:sp>
      <p:sp>
        <p:nvSpPr>
          <p:cNvPr id="4" name="Rectangle 2"/>
          <p:cNvSpPr>
            <a:spLocks noChangeArrowheads="1"/>
          </p:cNvSpPr>
          <p:nvPr/>
        </p:nvSpPr>
        <p:spPr bwMode="auto">
          <a:xfrm>
            <a:off x="6438900" y="20447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548421117"/>
              </p:ext>
            </p:extLst>
          </p:nvPr>
        </p:nvGraphicFramePr>
        <p:xfrm>
          <a:off x="6219003" y="0"/>
          <a:ext cx="5969000" cy="4483100"/>
        </p:xfrm>
        <a:graphic>
          <a:graphicData uri="http://schemas.openxmlformats.org/presentationml/2006/ole">
            <mc:AlternateContent xmlns:mc="http://schemas.openxmlformats.org/markup-compatibility/2006">
              <mc:Choice xmlns:v="urn:schemas-microsoft-com:vml" Requires="v">
                <p:oleObj spid="_x0000_s9262" r:id="rId4" imgW="5974080" imgH="4482084" progId="PowerPoint.Slide.8">
                  <p:embed/>
                </p:oleObj>
              </mc:Choice>
              <mc:Fallback>
                <p:oleObj r:id="rId4" imgW="5974080" imgH="4482084"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003" y="0"/>
                        <a:ext cx="5969000" cy="448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2"/>
          <p:cNvSpPr txBox="1">
            <a:spLocks/>
          </p:cNvSpPr>
          <p:nvPr/>
        </p:nvSpPr>
        <p:spPr bwMode="auto">
          <a:xfrm>
            <a:off x="347472" y="3704604"/>
            <a:ext cx="5870709" cy="26045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Ring Extract is t = 5050</a:t>
            </a:r>
          </a:p>
          <a:p>
            <a:r>
              <a:rPr lang="en-US" dirty="0"/>
              <a:t>Beam production stops at End of Inject, t = 5048</a:t>
            </a:r>
          </a:p>
          <a:p>
            <a:r>
              <a:rPr lang="en-US" dirty="0"/>
              <a:t>Beam is extracted from the Ring at 5050</a:t>
            </a:r>
          </a:p>
        </p:txBody>
      </p:sp>
      <p:sp>
        <p:nvSpPr>
          <p:cNvPr id="9" name="Oval 60"/>
          <p:cNvSpPr>
            <a:spLocks noChangeArrowheads="1"/>
          </p:cNvSpPr>
          <p:nvPr/>
        </p:nvSpPr>
        <p:spPr bwMode="auto">
          <a:xfrm rot="5400000">
            <a:off x="6586895" y="1316372"/>
            <a:ext cx="354539" cy="955331"/>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1" name="Oval 60"/>
          <p:cNvSpPr>
            <a:spLocks noChangeArrowheads="1"/>
          </p:cNvSpPr>
          <p:nvPr/>
        </p:nvSpPr>
        <p:spPr bwMode="auto">
          <a:xfrm rot="5400000">
            <a:off x="9329090" y="1062927"/>
            <a:ext cx="354539" cy="955331"/>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2" name="Oval 60"/>
          <p:cNvSpPr>
            <a:spLocks noChangeArrowheads="1"/>
          </p:cNvSpPr>
          <p:nvPr/>
        </p:nvSpPr>
        <p:spPr bwMode="auto">
          <a:xfrm rot="5400000">
            <a:off x="9071195" y="1854712"/>
            <a:ext cx="354539" cy="955331"/>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3" name="Oval 60"/>
          <p:cNvSpPr>
            <a:spLocks noChangeArrowheads="1"/>
          </p:cNvSpPr>
          <p:nvPr/>
        </p:nvSpPr>
        <p:spPr bwMode="auto">
          <a:xfrm rot="5400000">
            <a:off x="9104808" y="2397981"/>
            <a:ext cx="354539" cy="955331"/>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9" name="TextBox 18"/>
          <p:cNvSpPr txBox="1"/>
          <p:nvPr/>
        </p:nvSpPr>
        <p:spPr>
          <a:xfrm>
            <a:off x="8528260" y="4015355"/>
            <a:ext cx="1914290" cy="840230"/>
          </a:xfrm>
          <a:prstGeom prst="rect">
            <a:avLst/>
          </a:prstGeom>
          <a:noFill/>
        </p:spPr>
        <p:txBody>
          <a:bodyPr wrap="square" rtlCol="0">
            <a:spAutoFit/>
          </a:bodyPr>
          <a:lstStyle/>
          <a:p>
            <a:pPr algn="ctr">
              <a:lnSpc>
                <a:spcPct val="90000"/>
              </a:lnSpc>
            </a:pPr>
            <a:r>
              <a:rPr lang="en-US" dirty="0"/>
              <a:t>Start of each machine cycle</a:t>
            </a:r>
          </a:p>
          <a:p>
            <a:pPr algn="ctr">
              <a:lnSpc>
                <a:spcPct val="90000"/>
              </a:lnSpc>
            </a:pPr>
            <a:r>
              <a:rPr lang="en-US" dirty="0"/>
              <a:t>Every 16.67 </a:t>
            </a:r>
            <a:r>
              <a:rPr lang="en-US" dirty="0" err="1"/>
              <a:t>ms</a:t>
            </a:r>
            <a:endParaRPr lang="en-US" dirty="0"/>
          </a:p>
        </p:txBody>
      </p:sp>
      <p:cxnSp>
        <p:nvCxnSpPr>
          <p:cNvPr id="20" name="Straight Arrow Connector 19"/>
          <p:cNvCxnSpPr>
            <a:stCxn id="19" idx="0"/>
            <a:endCxn id="9" idx="7"/>
          </p:cNvCxnSpPr>
          <p:nvPr/>
        </p:nvCxnSpPr>
        <p:spPr>
          <a:xfrm flipH="1" flipV="1">
            <a:off x="7101925" y="1919386"/>
            <a:ext cx="2383480" cy="2095969"/>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511402" y="3684577"/>
            <a:ext cx="1421245" cy="840230"/>
          </a:xfrm>
          <a:prstGeom prst="rect">
            <a:avLst/>
          </a:prstGeom>
          <a:noFill/>
        </p:spPr>
        <p:txBody>
          <a:bodyPr wrap="square" rtlCol="0">
            <a:spAutoFit/>
          </a:bodyPr>
          <a:lstStyle/>
          <a:p>
            <a:pPr algn="ctr">
              <a:lnSpc>
                <a:spcPct val="90000"/>
              </a:lnSpc>
            </a:pPr>
            <a:r>
              <a:rPr lang="en-US"/>
              <a:t>Kick the beam out of the Ring</a:t>
            </a:r>
            <a:endParaRPr lang="en-US" dirty="0"/>
          </a:p>
        </p:txBody>
      </p:sp>
      <p:cxnSp>
        <p:nvCxnSpPr>
          <p:cNvPr id="27" name="Straight Arrow Connector 26"/>
          <p:cNvCxnSpPr>
            <a:stCxn id="26" idx="0"/>
            <a:endCxn id="11" idx="7"/>
          </p:cNvCxnSpPr>
          <p:nvPr/>
        </p:nvCxnSpPr>
        <p:spPr>
          <a:xfrm flipH="1" flipV="1">
            <a:off x="9844120" y="1665941"/>
            <a:ext cx="1377905" cy="2018636"/>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38900" y="3909058"/>
            <a:ext cx="1705902" cy="840230"/>
          </a:xfrm>
          <a:prstGeom prst="rect">
            <a:avLst/>
          </a:prstGeom>
          <a:noFill/>
        </p:spPr>
        <p:txBody>
          <a:bodyPr wrap="square" rtlCol="0">
            <a:spAutoFit/>
          </a:bodyPr>
          <a:lstStyle/>
          <a:p>
            <a:pPr algn="ctr">
              <a:lnSpc>
                <a:spcPct val="90000"/>
              </a:lnSpc>
            </a:pPr>
            <a:r>
              <a:rPr lang="en-US"/>
              <a:t>Beam size grows towards Cycle Start</a:t>
            </a:r>
            <a:endParaRPr lang="en-US" dirty="0"/>
          </a:p>
        </p:txBody>
      </p:sp>
      <p:cxnSp>
        <p:nvCxnSpPr>
          <p:cNvPr id="36" name="Straight Arrow Connector 35"/>
          <p:cNvCxnSpPr>
            <a:stCxn id="31" idx="0"/>
            <a:endCxn id="12" idx="5"/>
          </p:cNvCxnSpPr>
          <p:nvPr/>
        </p:nvCxnSpPr>
        <p:spPr>
          <a:xfrm flipV="1">
            <a:off x="7291851" y="2457726"/>
            <a:ext cx="1618853" cy="1451332"/>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1" idx="0"/>
            <a:endCxn id="13" idx="5"/>
          </p:cNvCxnSpPr>
          <p:nvPr/>
        </p:nvCxnSpPr>
        <p:spPr>
          <a:xfrm flipV="1">
            <a:off x="7291851" y="3000995"/>
            <a:ext cx="1652466" cy="908063"/>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70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PPS Grounding Error</a:t>
            </a:r>
          </a:p>
        </p:txBody>
      </p:sp>
      <p:sp>
        <p:nvSpPr>
          <p:cNvPr id="3" name="Content Placeholder 2"/>
          <p:cNvSpPr>
            <a:spLocks noGrp="1"/>
          </p:cNvSpPr>
          <p:nvPr>
            <p:ph idx="1"/>
          </p:nvPr>
        </p:nvSpPr>
        <p:spPr>
          <a:xfrm>
            <a:off x="347473" y="1637229"/>
            <a:ext cx="5096398" cy="4047778"/>
          </a:xfrm>
        </p:spPr>
        <p:txBody>
          <a:bodyPr/>
          <a:lstStyle/>
          <a:p>
            <a:pPr marL="342900" lvl="1" indent="-342900">
              <a:buFont typeface="Arial" charset="0"/>
              <a:buChar char="•"/>
            </a:pPr>
            <a:r>
              <a:rPr lang="en-US" dirty="0"/>
              <a:t>Power supply modification required a common ground between A and B divisions</a:t>
            </a:r>
          </a:p>
          <a:p>
            <a:pPr marL="342900" lvl="1" indent="-342900">
              <a:buFont typeface="Arial" charset="0"/>
              <a:buChar char="•"/>
            </a:pPr>
            <a:r>
              <a:rPr lang="en-US" dirty="0"/>
              <a:t>Improperly installed jumper "floated" </a:t>
            </a:r>
            <a:r>
              <a:rPr lang="en-US" dirty="0" err="1"/>
              <a:t>Linac</a:t>
            </a:r>
            <a:r>
              <a:rPr lang="en-US" dirty="0"/>
              <a:t> PPS ground, creating a sneak circuit</a:t>
            </a:r>
          </a:p>
          <a:p>
            <a:pPr marL="342900" lvl="1" indent="-342900">
              <a:buFont typeface="Arial" charset="0"/>
              <a:buChar char="•"/>
            </a:pPr>
            <a:r>
              <a:rPr lang="en-US" dirty="0"/>
              <a:t>Sneak circuit defeated segment to segment handshaking if enough PLC outputs were ON</a:t>
            </a:r>
          </a:p>
          <a:p>
            <a:endParaRPr lang="en-US" dirty="0"/>
          </a:p>
        </p:txBody>
      </p:sp>
      <p:pic>
        <p:nvPicPr>
          <p:cNvPr id="4" name="Picture 3"/>
          <p:cNvPicPr>
            <a:picLocks noChangeAspect="1"/>
          </p:cNvPicPr>
          <p:nvPr/>
        </p:nvPicPr>
        <p:blipFill>
          <a:blip r:embed="rId2"/>
          <a:stretch>
            <a:fillRect/>
          </a:stretch>
        </p:blipFill>
        <p:spPr>
          <a:xfrm>
            <a:off x="6571141" y="1214475"/>
            <a:ext cx="4933287" cy="3632200"/>
          </a:xfrm>
          <a:prstGeom prst="rect">
            <a:avLst/>
          </a:prstGeom>
        </p:spPr>
      </p:pic>
    </p:spTree>
    <p:extLst>
      <p:ext uri="{BB962C8B-B14F-4D97-AF65-F5344CB8AC3E}">
        <p14:creationId xmlns:p14="http://schemas.microsoft.com/office/powerpoint/2010/main" val="122729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Biased input “good condition”</a:t>
            </a:r>
          </a:p>
        </p:txBody>
      </p:sp>
      <p:pic>
        <p:nvPicPr>
          <p:cNvPr id="4" name="Content Placeholder 3"/>
          <p:cNvPicPr>
            <a:picLocks noGrp="1" noChangeAspect="1"/>
          </p:cNvPicPr>
          <p:nvPr>
            <p:ph idx="1"/>
          </p:nvPr>
        </p:nvPicPr>
        <p:blipFill rotWithShape="1">
          <a:blip r:embed="rId2"/>
          <a:srcRect l="389" r="385"/>
          <a:stretch/>
        </p:blipFill>
        <p:spPr>
          <a:xfrm>
            <a:off x="1532567" y="900222"/>
            <a:ext cx="8689780" cy="5402507"/>
          </a:xfrm>
        </p:spPr>
      </p:pic>
      <p:cxnSp>
        <p:nvCxnSpPr>
          <p:cNvPr id="5" name="Straight Connector 4"/>
          <p:cNvCxnSpPr/>
          <p:nvPr/>
        </p:nvCxnSpPr>
        <p:spPr>
          <a:xfrm>
            <a:off x="2950531" y="2652822"/>
            <a:ext cx="0" cy="99060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569531" y="3643422"/>
            <a:ext cx="393922"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179131" y="3110022"/>
            <a:ext cx="0" cy="65035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69531" y="3795822"/>
            <a:ext cx="6096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69531" y="3643422"/>
            <a:ext cx="0" cy="15240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65131" y="5472222"/>
            <a:ext cx="11430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465131" y="5472222"/>
            <a:ext cx="0" cy="30480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65131" y="5777022"/>
            <a:ext cx="29718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436931" y="2805222"/>
            <a:ext cx="0" cy="297180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598731" y="2805222"/>
            <a:ext cx="838200" cy="15240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179131" y="3110022"/>
            <a:ext cx="15240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03131" y="3110022"/>
            <a:ext cx="0" cy="76200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788731" y="3872022"/>
            <a:ext cx="9144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788731" y="3872022"/>
            <a:ext cx="0" cy="22860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88731" y="4100622"/>
            <a:ext cx="10668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312731" y="3033822"/>
            <a:ext cx="13716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84331" y="3033822"/>
            <a:ext cx="0" cy="121920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550731" y="2881422"/>
            <a:ext cx="3124200" cy="7620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950531" y="2652822"/>
            <a:ext cx="1447800" cy="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98331" y="2500422"/>
            <a:ext cx="0" cy="15240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550731" y="2500422"/>
            <a:ext cx="0" cy="42175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626931" y="4710222"/>
            <a:ext cx="2057400" cy="1752600"/>
          </a:xfrm>
          <a:prstGeom prst="roundRect">
            <a:avLst/>
          </a:prstGeom>
          <a:noFill/>
          <a:ln cmpd="sng">
            <a:solidFill>
              <a:srgbClr val="0070C0"/>
            </a:solidFill>
            <a:prstDash val="sysDot"/>
            <a:tailEnd type="triangle"/>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7" name="TextBox 26"/>
          <p:cNvSpPr txBox="1"/>
          <p:nvPr/>
        </p:nvSpPr>
        <p:spPr>
          <a:xfrm>
            <a:off x="2645731" y="4481622"/>
            <a:ext cx="1600200" cy="609600"/>
          </a:xfrm>
          <a:prstGeom prst="rect">
            <a:avLst/>
          </a:prstGeom>
          <a:noFill/>
          <a:ln cmpd="sng">
            <a:solidFill>
              <a:srgbClr val="0070C0"/>
            </a:solidFill>
            <a:prstDash val="sysDot"/>
            <a:tailEnd type="triangle"/>
          </a:ln>
        </p:spPr>
        <p:txBody>
          <a:bodyPr wrap="square" rtlCol="0">
            <a:spAutoFit/>
          </a:bodyPr>
          <a:lstStyle/>
          <a:p>
            <a:pPr algn="ctr">
              <a:lnSpc>
                <a:spcPct val="90000"/>
              </a:lnSpc>
            </a:pPr>
            <a:r>
              <a:rPr lang="en-US" dirty="0">
                <a:solidFill>
                  <a:srgbClr val="FF0000"/>
                </a:solidFill>
              </a:rPr>
              <a:t>Inputs </a:t>
            </a:r>
          </a:p>
          <a:p>
            <a:pPr algn="ctr">
              <a:lnSpc>
                <a:spcPct val="90000"/>
              </a:lnSpc>
            </a:pPr>
            <a:r>
              <a:rPr lang="en-US" dirty="0">
                <a:solidFill>
                  <a:srgbClr val="FF0000"/>
                </a:solidFill>
              </a:rPr>
              <a:t>Biased ON</a:t>
            </a:r>
          </a:p>
        </p:txBody>
      </p:sp>
      <p:cxnSp>
        <p:nvCxnSpPr>
          <p:cNvPr id="28" name="Straight Arrow Connector 27"/>
          <p:cNvCxnSpPr/>
          <p:nvPr/>
        </p:nvCxnSpPr>
        <p:spPr>
          <a:xfrm>
            <a:off x="4245931" y="4786422"/>
            <a:ext cx="381000" cy="152400"/>
          </a:xfrm>
          <a:prstGeom prst="straightConnector1">
            <a:avLst/>
          </a:prstGeom>
          <a:ln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855531" y="3376722"/>
            <a:ext cx="6461" cy="723900"/>
          </a:xfrm>
          <a:prstGeom prst="straightConnector1">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998531" y="4253022"/>
            <a:ext cx="685800" cy="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998531" y="3948222"/>
            <a:ext cx="0" cy="30480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98531" y="3948222"/>
            <a:ext cx="609600" cy="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608131" y="3948222"/>
            <a:ext cx="0" cy="152400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55531" y="3338622"/>
            <a:ext cx="457200" cy="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236531" y="3033822"/>
            <a:ext cx="0" cy="342900"/>
          </a:xfrm>
          <a:prstGeom prst="line">
            <a:avLst/>
          </a:prstGeom>
          <a:ln w="25400" cmpd="sng">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711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Sneak Circuit – Outputs Bias Inputs</a:t>
            </a:r>
          </a:p>
        </p:txBody>
      </p:sp>
      <p:graphicFrame>
        <p:nvGraphicFramePr>
          <p:cNvPr id="4" name="Content Placeholder 3"/>
          <p:cNvGraphicFramePr>
            <a:graphicFrameLocks noGrp="1"/>
          </p:cNvGraphicFramePr>
          <p:nvPr>
            <p:ph idx="1"/>
          </p:nvPr>
        </p:nvGraphicFramePr>
        <p:xfrm>
          <a:off x="1600353" y="990600"/>
          <a:ext cx="864235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8678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5" y="320040"/>
            <a:ext cx="5545451" cy="929485"/>
          </a:xfrm>
        </p:spPr>
        <p:txBody>
          <a:bodyPr/>
          <a:lstStyle/>
          <a:p>
            <a:r>
              <a:rPr lang="en-US" dirty="0"/>
              <a:t>Machine Protection and Operation</a:t>
            </a:r>
          </a:p>
        </p:txBody>
      </p:sp>
      <p:sp>
        <p:nvSpPr>
          <p:cNvPr id="3" name="Subtitle 2"/>
          <p:cNvSpPr>
            <a:spLocks noGrp="1"/>
          </p:cNvSpPr>
          <p:nvPr>
            <p:ph type="subTitle" idx="1"/>
          </p:nvPr>
        </p:nvSpPr>
        <p:spPr>
          <a:xfrm>
            <a:off x="347472" y="1865523"/>
            <a:ext cx="5485292" cy="757130"/>
          </a:xfrm>
        </p:spPr>
        <p:txBody>
          <a:bodyPr/>
          <a:lstStyle/>
          <a:p>
            <a:r>
              <a:rPr lang="en-US" dirty="0"/>
              <a:t>Doug Curry</a:t>
            </a:r>
          </a:p>
          <a:p>
            <a:r>
              <a:rPr lang="en-US" dirty="0"/>
              <a:t>USPAS, January 2017</a:t>
            </a:r>
          </a:p>
        </p:txBody>
      </p:sp>
    </p:spTree>
    <p:extLst>
      <p:ext uri="{BB962C8B-B14F-4D97-AF65-F5344CB8AC3E}">
        <p14:creationId xmlns:p14="http://schemas.microsoft.com/office/powerpoint/2010/main" val="345169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Commissioning to Operations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88" y="830948"/>
            <a:ext cx="5344325" cy="28022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612" y="1487424"/>
            <a:ext cx="7056962" cy="4706112"/>
          </a:xfrm>
          <a:prstGeom prst="rect">
            <a:avLst/>
          </a:prstGeom>
        </p:spPr>
      </p:pic>
      <p:sp>
        <p:nvSpPr>
          <p:cNvPr id="6" name="TextBox 5"/>
          <p:cNvSpPr txBox="1"/>
          <p:nvPr/>
        </p:nvSpPr>
        <p:spPr>
          <a:xfrm>
            <a:off x="8428379" y="1052555"/>
            <a:ext cx="620684" cy="341632"/>
          </a:xfrm>
          <a:prstGeom prst="rect">
            <a:avLst/>
          </a:prstGeom>
          <a:noFill/>
        </p:spPr>
        <p:txBody>
          <a:bodyPr wrap="none" rtlCol="0">
            <a:spAutoFit/>
          </a:bodyPr>
          <a:lstStyle/>
          <a:p>
            <a:pPr algn="ctr">
              <a:lnSpc>
                <a:spcPct val="90000"/>
              </a:lnSpc>
            </a:pPr>
            <a:r>
              <a:rPr lang="en-US"/>
              <a:t>FTS</a:t>
            </a:r>
            <a:endParaRPr lang="en-US" dirty="0"/>
          </a:p>
        </p:txBody>
      </p:sp>
      <p:sp>
        <p:nvSpPr>
          <p:cNvPr id="7" name="TextBox 6"/>
          <p:cNvSpPr txBox="1"/>
          <p:nvPr/>
        </p:nvSpPr>
        <p:spPr>
          <a:xfrm>
            <a:off x="9190594" y="1053296"/>
            <a:ext cx="633508" cy="341632"/>
          </a:xfrm>
          <a:prstGeom prst="rect">
            <a:avLst/>
          </a:prstGeom>
          <a:noFill/>
        </p:spPr>
        <p:txBody>
          <a:bodyPr wrap="none" rtlCol="0">
            <a:spAutoFit/>
          </a:bodyPr>
          <a:lstStyle/>
          <a:p>
            <a:pPr algn="ctr">
              <a:lnSpc>
                <a:spcPct val="90000"/>
              </a:lnSpc>
            </a:pPr>
            <a:r>
              <a:rPr lang="en-US"/>
              <a:t>STS</a:t>
            </a:r>
            <a:endParaRPr lang="en-US" dirty="0"/>
          </a:p>
        </p:txBody>
      </p:sp>
      <p:cxnSp>
        <p:nvCxnSpPr>
          <p:cNvPr id="9" name="Straight Arrow Connector 8"/>
          <p:cNvCxnSpPr/>
          <p:nvPr/>
        </p:nvCxnSpPr>
        <p:spPr>
          <a:xfrm>
            <a:off x="9504355" y="1394928"/>
            <a:ext cx="4504" cy="17806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flipH="1">
            <a:off x="8729834" y="1394187"/>
            <a:ext cx="8887" cy="16106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943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Commissioning to Operations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555" y="958269"/>
            <a:ext cx="8018846" cy="5403127"/>
          </a:xfrm>
          <a:prstGeom prst="rect">
            <a:avLst/>
          </a:prstGeom>
        </p:spPr>
      </p:pic>
      <p:sp>
        <p:nvSpPr>
          <p:cNvPr id="7" name="Oval 60"/>
          <p:cNvSpPr>
            <a:spLocks noChangeArrowheads="1"/>
          </p:cNvSpPr>
          <p:nvPr/>
        </p:nvSpPr>
        <p:spPr bwMode="auto">
          <a:xfrm>
            <a:off x="5788058" y="1562583"/>
            <a:ext cx="380106" cy="391716"/>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cxnSp>
        <p:nvCxnSpPr>
          <p:cNvPr id="13" name="Straight Connector 12"/>
          <p:cNvCxnSpPr/>
          <p:nvPr/>
        </p:nvCxnSpPr>
        <p:spPr>
          <a:xfrm>
            <a:off x="1920254" y="2106592"/>
            <a:ext cx="0" cy="416689"/>
          </a:xfrm>
          <a:prstGeom prst="line">
            <a:avLst/>
          </a:prstGeom>
          <a:ln w="25400">
            <a:solidFill>
              <a:srgbClr val="80004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920254" y="2280213"/>
            <a:ext cx="4085863" cy="23149"/>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5587" y="1973304"/>
            <a:ext cx="1140057" cy="341632"/>
          </a:xfrm>
          <a:prstGeom prst="rect">
            <a:avLst/>
          </a:prstGeom>
          <a:noFill/>
        </p:spPr>
        <p:txBody>
          <a:bodyPr wrap="none" rtlCol="0">
            <a:spAutoFit/>
          </a:bodyPr>
          <a:lstStyle/>
          <a:p>
            <a:pPr algn="ctr">
              <a:lnSpc>
                <a:spcPct val="90000"/>
              </a:lnSpc>
            </a:pPr>
            <a:r>
              <a:rPr lang="en-US" dirty="0"/>
              <a:t>~ 7 years</a:t>
            </a:r>
          </a:p>
        </p:txBody>
      </p:sp>
      <p:sp>
        <p:nvSpPr>
          <p:cNvPr id="19" name="Oval 60"/>
          <p:cNvSpPr>
            <a:spLocks noChangeArrowheads="1"/>
          </p:cNvSpPr>
          <p:nvPr/>
        </p:nvSpPr>
        <p:spPr bwMode="auto">
          <a:xfrm>
            <a:off x="6229826" y="1552933"/>
            <a:ext cx="380106" cy="391716"/>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20" name="Oval 60"/>
          <p:cNvSpPr>
            <a:spLocks noChangeArrowheads="1"/>
          </p:cNvSpPr>
          <p:nvPr/>
        </p:nvSpPr>
        <p:spPr bwMode="auto">
          <a:xfrm>
            <a:off x="7086348" y="1564509"/>
            <a:ext cx="380106" cy="391716"/>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21" name="Oval 60"/>
          <p:cNvSpPr>
            <a:spLocks noChangeArrowheads="1"/>
          </p:cNvSpPr>
          <p:nvPr/>
        </p:nvSpPr>
        <p:spPr bwMode="auto">
          <a:xfrm>
            <a:off x="7276401" y="2745130"/>
            <a:ext cx="644393" cy="391716"/>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22" name="Oval 60"/>
          <p:cNvSpPr>
            <a:spLocks noChangeArrowheads="1"/>
          </p:cNvSpPr>
          <p:nvPr/>
        </p:nvSpPr>
        <p:spPr bwMode="auto">
          <a:xfrm>
            <a:off x="7598597" y="2131565"/>
            <a:ext cx="380106" cy="391716"/>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cxnSp>
        <p:nvCxnSpPr>
          <p:cNvPr id="26" name="Straight Arrow Connector 25"/>
          <p:cNvCxnSpPr/>
          <p:nvPr/>
        </p:nvCxnSpPr>
        <p:spPr>
          <a:xfrm flipV="1">
            <a:off x="6724815" y="2054531"/>
            <a:ext cx="2628730" cy="1248"/>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978703" y="2314936"/>
            <a:ext cx="1374842" cy="12487"/>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920794" y="2931261"/>
            <a:ext cx="1432751" cy="9727"/>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410726" y="1883715"/>
            <a:ext cx="1178529" cy="341632"/>
          </a:xfrm>
          <a:prstGeom prst="rect">
            <a:avLst/>
          </a:prstGeom>
          <a:noFill/>
        </p:spPr>
        <p:txBody>
          <a:bodyPr wrap="none" rtlCol="0">
            <a:spAutoFit/>
          </a:bodyPr>
          <a:lstStyle/>
          <a:p>
            <a:pPr algn="ctr">
              <a:lnSpc>
                <a:spcPct val="90000"/>
              </a:lnSpc>
            </a:pPr>
            <a:r>
              <a:rPr lang="en-US" dirty="0"/>
              <a:t>&gt; 1.3 MW</a:t>
            </a:r>
          </a:p>
        </p:txBody>
      </p:sp>
      <p:sp>
        <p:nvSpPr>
          <p:cNvPr id="35" name="TextBox 34"/>
          <p:cNvSpPr txBox="1"/>
          <p:nvPr/>
        </p:nvSpPr>
        <p:spPr>
          <a:xfrm>
            <a:off x="9379193" y="2149333"/>
            <a:ext cx="2198038" cy="341632"/>
          </a:xfrm>
          <a:prstGeom prst="rect">
            <a:avLst/>
          </a:prstGeom>
          <a:noFill/>
        </p:spPr>
        <p:txBody>
          <a:bodyPr wrap="none" rtlCol="0">
            <a:spAutoFit/>
          </a:bodyPr>
          <a:lstStyle/>
          <a:p>
            <a:pPr algn="ctr">
              <a:lnSpc>
                <a:spcPct val="90000"/>
              </a:lnSpc>
            </a:pPr>
            <a:r>
              <a:rPr lang="en-US" dirty="0"/>
              <a:t>1.2 MW Run Period</a:t>
            </a:r>
          </a:p>
        </p:txBody>
      </p:sp>
      <p:sp>
        <p:nvSpPr>
          <p:cNvPr id="36" name="TextBox 35"/>
          <p:cNvSpPr txBox="1"/>
          <p:nvPr/>
        </p:nvSpPr>
        <p:spPr>
          <a:xfrm>
            <a:off x="9379193" y="2770172"/>
            <a:ext cx="2198038" cy="341632"/>
          </a:xfrm>
          <a:prstGeom prst="rect">
            <a:avLst/>
          </a:prstGeom>
          <a:noFill/>
        </p:spPr>
        <p:txBody>
          <a:bodyPr wrap="none" rtlCol="0">
            <a:spAutoFit/>
          </a:bodyPr>
          <a:lstStyle/>
          <a:p>
            <a:pPr algn="ctr">
              <a:lnSpc>
                <a:spcPct val="90000"/>
              </a:lnSpc>
            </a:pPr>
            <a:r>
              <a:rPr lang="en-US" dirty="0"/>
              <a:t>1.0 MW Run Period</a:t>
            </a:r>
          </a:p>
        </p:txBody>
      </p:sp>
      <p:sp>
        <p:nvSpPr>
          <p:cNvPr id="37" name="TextBox 36"/>
          <p:cNvSpPr txBox="1"/>
          <p:nvPr/>
        </p:nvSpPr>
        <p:spPr>
          <a:xfrm>
            <a:off x="7660720" y="934842"/>
            <a:ext cx="979755" cy="341632"/>
          </a:xfrm>
          <a:prstGeom prst="rect">
            <a:avLst/>
          </a:prstGeom>
          <a:noFill/>
        </p:spPr>
        <p:txBody>
          <a:bodyPr wrap="none" rtlCol="0">
            <a:spAutoFit/>
          </a:bodyPr>
          <a:lstStyle/>
          <a:p>
            <a:pPr algn="ctr">
              <a:lnSpc>
                <a:spcPct val="90000"/>
              </a:lnSpc>
            </a:pPr>
            <a:r>
              <a:rPr lang="en-US" dirty="0"/>
              <a:t>1.4 MW</a:t>
            </a:r>
          </a:p>
        </p:txBody>
      </p:sp>
      <p:cxnSp>
        <p:nvCxnSpPr>
          <p:cNvPr id="38" name="Straight Arrow Connector 37"/>
          <p:cNvCxnSpPr>
            <a:stCxn id="37" idx="2"/>
            <a:endCxn id="7" idx="0"/>
          </p:cNvCxnSpPr>
          <p:nvPr/>
        </p:nvCxnSpPr>
        <p:spPr>
          <a:xfrm flipH="1">
            <a:off x="5978111" y="1276474"/>
            <a:ext cx="2172487" cy="286109"/>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2"/>
            <a:endCxn id="19" idx="7"/>
          </p:cNvCxnSpPr>
          <p:nvPr/>
        </p:nvCxnSpPr>
        <p:spPr>
          <a:xfrm flipH="1">
            <a:off x="6554267" y="1276474"/>
            <a:ext cx="1596331" cy="333824"/>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7" idx="2"/>
            <a:endCxn id="20" idx="7"/>
          </p:cNvCxnSpPr>
          <p:nvPr/>
        </p:nvCxnSpPr>
        <p:spPr>
          <a:xfrm flipH="1">
            <a:off x="7410789" y="1276474"/>
            <a:ext cx="739809" cy="345400"/>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48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availability </a:t>
            </a:r>
          </a:p>
        </p:txBody>
      </p:sp>
      <p:sp>
        <p:nvSpPr>
          <p:cNvPr id="3" name="Content Placeholder 2"/>
          <p:cNvSpPr>
            <a:spLocks noGrp="1"/>
          </p:cNvSpPr>
          <p:nvPr>
            <p:ph idx="1"/>
          </p:nvPr>
        </p:nvSpPr>
        <p:spPr>
          <a:xfrm>
            <a:off x="344288" y="830948"/>
            <a:ext cx="8125968" cy="4653843"/>
          </a:xfrm>
        </p:spPr>
        <p:txBody>
          <a:bodyPr/>
          <a:lstStyle/>
          <a:p>
            <a:r>
              <a:rPr lang="en-US" dirty="0"/>
              <a:t>Disruption to the user program</a:t>
            </a:r>
          </a:p>
          <a:p>
            <a:pPr lvl="1"/>
            <a:r>
              <a:rPr lang="en-US" dirty="0"/>
              <a:t>Especially for short duration experiments </a:t>
            </a:r>
          </a:p>
          <a:p>
            <a:r>
              <a:rPr lang="en-US" dirty="0"/>
              <a:t>DOE expectation of their facilities</a:t>
            </a:r>
          </a:p>
          <a:p>
            <a:r>
              <a:rPr lang="en-US" dirty="0"/>
              <a:t>Categorize failures depending on experimental impacts</a:t>
            </a:r>
          </a:p>
          <a:p>
            <a:pPr lvl="1"/>
            <a:r>
              <a:rPr lang="en-US" dirty="0"/>
              <a:t>4 hours?</a:t>
            </a:r>
          </a:p>
          <a:p>
            <a:pPr lvl="1"/>
            <a:r>
              <a:rPr lang="en-US" dirty="0"/>
              <a:t>12 hours?</a:t>
            </a:r>
          </a:p>
          <a:p>
            <a:pPr lvl="1"/>
            <a:r>
              <a:rPr lang="en-US" dirty="0"/>
              <a:t>1 day??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834" y="0"/>
            <a:ext cx="3598991" cy="51905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575" y="2950464"/>
            <a:ext cx="5263712" cy="3706368"/>
          </a:xfrm>
          <a:prstGeom prst="rect">
            <a:avLst/>
          </a:prstGeom>
        </p:spPr>
      </p:pic>
      <p:sp>
        <p:nvSpPr>
          <p:cNvPr id="8" name="Oval 60"/>
          <p:cNvSpPr>
            <a:spLocks noChangeArrowheads="1"/>
          </p:cNvSpPr>
          <p:nvPr/>
        </p:nvSpPr>
        <p:spPr bwMode="auto">
          <a:xfrm rot="5400000">
            <a:off x="9156497" y="1231700"/>
            <a:ext cx="1486814" cy="853440"/>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9" name="TextBox 8"/>
          <p:cNvSpPr txBox="1"/>
          <p:nvPr/>
        </p:nvSpPr>
        <p:spPr>
          <a:xfrm>
            <a:off x="8589834" y="5363865"/>
            <a:ext cx="2943284" cy="590931"/>
          </a:xfrm>
          <a:prstGeom prst="rect">
            <a:avLst/>
          </a:prstGeom>
          <a:noFill/>
        </p:spPr>
        <p:txBody>
          <a:bodyPr wrap="square" rtlCol="0">
            <a:spAutoFit/>
          </a:bodyPr>
          <a:lstStyle/>
          <a:p>
            <a:pPr algn="ctr">
              <a:lnSpc>
                <a:spcPct val="90000"/>
              </a:lnSpc>
            </a:pPr>
            <a:r>
              <a:rPr lang="en-US" dirty="0"/>
              <a:t>Anticipate 1 week delay in machine startup</a:t>
            </a:r>
          </a:p>
        </p:txBody>
      </p:sp>
      <p:sp>
        <p:nvSpPr>
          <p:cNvPr id="11" name="TextBox 10"/>
          <p:cNvSpPr txBox="1"/>
          <p:nvPr/>
        </p:nvSpPr>
        <p:spPr>
          <a:xfrm>
            <a:off x="669118" y="5578997"/>
            <a:ext cx="2492991" cy="341632"/>
          </a:xfrm>
          <a:prstGeom prst="rect">
            <a:avLst/>
          </a:prstGeom>
          <a:noFill/>
        </p:spPr>
        <p:txBody>
          <a:bodyPr wrap="none" rtlCol="0">
            <a:spAutoFit/>
          </a:bodyPr>
          <a:lstStyle/>
          <a:p>
            <a:pPr algn="ctr">
              <a:lnSpc>
                <a:spcPct val="90000"/>
              </a:lnSpc>
            </a:pPr>
            <a:r>
              <a:rPr lang="en-US" dirty="0"/>
              <a:t>SNS Instrument layout</a:t>
            </a:r>
          </a:p>
        </p:txBody>
      </p:sp>
      <p:cxnSp>
        <p:nvCxnSpPr>
          <p:cNvPr id="7" name="Straight Arrow Connector 6"/>
          <p:cNvCxnSpPr/>
          <p:nvPr/>
        </p:nvCxnSpPr>
        <p:spPr>
          <a:xfrm>
            <a:off x="5671595" y="1099595"/>
            <a:ext cx="4201610" cy="544010"/>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605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 Installations </a:t>
            </a:r>
          </a:p>
        </p:txBody>
      </p:sp>
      <p:sp>
        <p:nvSpPr>
          <p:cNvPr id="3" name="Content Placeholder 2"/>
          <p:cNvSpPr>
            <a:spLocks noGrp="1"/>
          </p:cNvSpPr>
          <p:nvPr>
            <p:ph idx="1"/>
          </p:nvPr>
        </p:nvSpPr>
        <p:spPr>
          <a:xfrm>
            <a:off x="347472" y="713477"/>
            <a:ext cx="11369809" cy="4047778"/>
          </a:xfrm>
        </p:spPr>
        <p:txBody>
          <a:bodyPr/>
          <a:lstStyle/>
          <a:p>
            <a:r>
              <a:rPr lang="en-US" dirty="0"/>
              <a:t>Cost/performance </a:t>
            </a:r>
          </a:p>
          <a:p>
            <a:pPr lvl="1"/>
            <a:r>
              <a:rPr lang="en-US" dirty="0"/>
              <a:t>Component cost versus MPS hardware costs</a:t>
            </a:r>
          </a:p>
          <a:p>
            <a:pPr lvl="1"/>
            <a:r>
              <a:rPr lang="en-US" dirty="0"/>
              <a:t>Commissioning to full production period</a:t>
            </a:r>
          </a:p>
          <a:p>
            <a:r>
              <a:rPr lang="en-US" dirty="0"/>
              <a:t>Risk</a:t>
            </a:r>
          </a:p>
          <a:p>
            <a:pPr lvl="1"/>
            <a:r>
              <a:rPr lang="en-US" dirty="0"/>
              <a:t>Likelihood of occurrence </a:t>
            </a:r>
          </a:p>
          <a:p>
            <a:r>
              <a:rPr lang="en-US" dirty="0"/>
              <a:t>Machine availability </a:t>
            </a:r>
          </a:p>
          <a:p>
            <a:pPr lvl="1"/>
            <a:r>
              <a:rPr lang="en-US" dirty="0"/>
              <a:t>Time to recover machine </a:t>
            </a:r>
          </a:p>
          <a:p>
            <a:pPr lvl="1"/>
            <a:r>
              <a:rPr lang="en-US" dirty="0"/>
              <a:t>Time to recover beam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7145" y="0"/>
            <a:ext cx="4551680" cy="2560320"/>
          </a:xfrm>
          <a:prstGeom prst="rect">
            <a:avLst/>
          </a:prstGeom>
        </p:spPr>
      </p:pic>
      <p:pic>
        <p:nvPicPr>
          <p:cNvPr id="5" name="image4.png"/>
          <p:cNvPicPr/>
          <p:nvPr/>
        </p:nvPicPr>
        <p:blipFill>
          <a:blip r:embed="rId3" cstate="print"/>
          <a:stretch>
            <a:fillRect/>
          </a:stretch>
        </p:blipFill>
        <p:spPr>
          <a:xfrm>
            <a:off x="8424849" y="3512382"/>
            <a:ext cx="3646487" cy="2461175"/>
          </a:xfrm>
          <a:prstGeom prst="rect">
            <a:avLst/>
          </a:prstGeom>
        </p:spPr>
      </p:pic>
      <p:sp>
        <p:nvSpPr>
          <p:cNvPr id="6" name="TextBox 5"/>
          <p:cNvSpPr txBox="1"/>
          <p:nvPr/>
        </p:nvSpPr>
        <p:spPr>
          <a:xfrm>
            <a:off x="5036062" y="3410826"/>
            <a:ext cx="3300904" cy="590931"/>
          </a:xfrm>
          <a:prstGeom prst="rect">
            <a:avLst/>
          </a:prstGeom>
          <a:noFill/>
        </p:spPr>
        <p:txBody>
          <a:bodyPr wrap="none" rtlCol="0">
            <a:spAutoFit/>
          </a:bodyPr>
          <a:lstStyle/>
          <a:p>
            <a:pPr algn="ctr">
              <a:lnSpc>
                <a:spcPct val="90000"/>
              </a:lnSpc>
            </a:pPr>
            <a:r>
              <a:rPr lang="en-US" dirty="0"/>
              <a:t>NCD and supporting hardware</a:t>
            </a:r>
          </a:p>
          <a:p>
            <a:pPr algn="ctr">
              <a:lnSpc>
                <a:spcPct val="90000"/>
              </a:lnSpc>
            </a:pPr>
            <a:r>
              <a:rPr lang="en-US" dirty="0"/>
              <a:t>$$$ - €€€</a:t>
            </a:r>
          </a:p>
        </p:txBody>
      </p:sp>
      <p:sp>
        <p:nvSpPr>
          <p:cNvPr id="7" name="TextBox 6"/>
          <p:cNvSpPr txBox="1"/>
          <p:nvPr/>
        </p:nvSpPr>
        <p:spPr>
          <a:xfrm>
            <a:off x="6581477" y="2591074"/>
            <a:ext cx="2980304" cy="341632"/>
          </a:xfrm>
          <a:prstGeom prst="rect">
            <a:avLst/>
          </a:prstGeom>
          <a:noFill/>
        </p:spPr>
        <p:txBody>
          <a:bodyPr wrap="none" rtlCol="0">
            <a:spAutoFit/>
          </a:bodyPr>
          <a:lstStyle/>
          <a:p>
            <a:pPr algn="ctr">
              <a:lnSpc>
                <a:spcPct val="90000"/>
              </a:lnSpc>
            </a:pPr>
            <a:r>
              <a:rPr lang="en-US" dirty="0"/>
              <a:t>No NCD </a:t>
            </a:r>
            <a:r>
              <a:rPr lang="en-US"/>
              <a:t>at the </a:t>
            </a:r>
            <a:r>
              <a:rPr lang="en-US" dirty="0" err="1"/>
              <a:t>Linac</a:t>
            </a:r>
            <a:r>
              <a:rPr lang="en-US" dirty="0"/>
              <a:t> Dump</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567" y="4404898"/>
            <a:ext cx="4050994" cy="2278684"/>
          </a:xfrm>
          <a:prstGeom prst="rect">
            <a:avLst/>
          </a:prstGeom>
        </p:spPr>
      </p:pic>
      <p:sp>
        <p:nvSpPr>
          <p:cNvPr id="9" name="TextBox 8"/>
          <p:cNvSpPr txBox="1"/>
          <p:nvPr/>
        </p:nvSpPr>
        <p:spPr>
          <a:xfrm>
            <a:off x="1087924" y="5544240"/>
            <a:ext cx="2300630" cy="590931"/>
          </a:xfrm>
          <a:prstGeom prst="rect">
            <a:avLst/>
          </a:prstGeom>
          <a:noFill/>
        </p:spPr>
        <p:txBody>
          <a:bodyPr wrap="none" rtlCol="0">
            <a:spAutoFit/>
          </a:bodyPr>
          <a:lstStyle/>
          <a:p>
            <a:pPr algn="ctr">
              <a:lnSpc>
                <a:spcPct val="90000"/>
              </a:lnSpc>
            </a:pPr>
            <a:r>
              <a:rPr lang="en-US" dirty="0"/>
              <a:t>NCD installed at the </a:t>
            </a:r>
          </a:p>
          <a:p>
            <a:pPr algn="ctr">
              <a:lnSpc>
                <a:spcPct val="90000"/>
              </a:lnSpc>
            </a:pPr>
            <a:r>
              <a:rPr lang="en-US" dirty="0"/>
              <a:t>Extraction Dump</a:t>
            </a:r>
          </a:p>
        </p:txBody>
      </p:sp>
      <p:cxnSp>
        <p:nvCxnSpPr>
          <p:cNvPr id="11" name="Straight Arrow Connector 10"/>
          <p:cNvCxnSpPr/>
          <p:nvPr/>
        </p:nvCxnSpPr>
        <p:spPr>
          <a:xfrm flipV="1">
            <a:off x="9570720" y="1889516"/>
            <a:ext cx="0" cy="21122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412992" y="4578857"/>
            <a:ext cx="2828544" cy="9653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712956" y="4681447"/>
            <a:ext cx="415498" cy="341632"/>
          </a:xfrm>
          <a:prstGeom prst="rect">
            <a:avLst/>
          </a:prstGeom>
          <a:noFill/>
        </p:spPr>
        <p:txBody>
          <a:bodyPr wrap="none" rtlCol="0">
            <a:spAutoFit/>
          </a:bodyPr>
          <a:lstStyle/>
          <a:p>
            <a:pPr algn="ctr">
              <a:lnSpc>
                <a:spcPct val="90000"/>
              </a:lnSpc>
            </a:pPr>
            <a:r>
              <a:rPr lang="en-US" dirty="0">
                <a:solidFill>
                  <a:srgbClr val="00B050"/>
                </a:solidFill>
              </a:rPr>
              <a:t>✓</a:t>
            </a:r>
          </a:p>
        </p:txBody>
      </p:sp>
      <p:sp>
        <p:nvSpPr>
          <p:cNvPr id="17" name="TextBox 16"/>
          <p:cNvSpPr txBox="1"/>
          <p:nvPr/>
        </p:nvSpPr>
        <p:spPr>
          <a:xfrm>
            <a:off x="9579660" y="2912558"/>
            <a:ext cx="338554" cy="341632"/>
          </a:xfrm>
          <a:prstGeom prst="rect">
            <a:avLst/>
          </a:prstGeom>
          <a:noFill/>
        </p:spPr>
        <p:txBody>
          <a:bodyPr wrap="none" rtlCol="0">
            <a:spAutoFit/>
          </a:bodyPr>
          <a:lstStyle/>
          <a:p>
            <a:pPr algn="ctr">
              <a:lnSpc>
                <a:spcPct val="90000"/>
              </a:lnSpc>
            </a:pPr>
            <a:r>
              <a:rPr lang="en-US" dirty="0">
                <a:solidFill>
                  <a:srgbClr val="FF0000"/>
                </a:solidFill>
              </a:rPr>
              <a:t>X</a:t>
            </a:r>
          </a:p>
        </p:txBody>
      </p:sp>
      <p:sp>
        <p:nvSpPr>
          <p:cNvPr id="18" name="TextBox 17"/>
          <p:cNvSpPr txBox="1"/>
          <p:nvPr/>
        </p:nvSpPr>
        <p:spPr>
          <a:xfrm>
            <a:off x="1814422" y="4623810"/>
            <a:ext cx="1402948" cy="590931"/>
          </a:xfrm>
          <a:prstGeom prst="rect">
            <a:avLst/>
          </a:prstGeom>
          <a:noFill/>
        </p:spPr>
        <p:txBody>
          <a:bodyPr wrap="none" rtlCol="0">
            <a:spAutoFit/>
          </a:bodyPr>
          <a:lstStyle/>
          <a:p>
            <a:pPr algn="ctr">
              <a:lnSpc>
                <a:spcPct val="90000"/>
              </a:lnSpc>
            </a:pPr>
            <a:r>
              <a:rPr lang="en-US" dirty="0"/>
              <a:t>Foil Failure</a:t>
            </a:r>
          </a:p>
          <a:p>
            <a:pPr algn="ctr">
              <a:lnSpc>
                <a:spcPct val="90000"/>
              </a:lnSpc>
            </a:pPr>
            <a:r>
              <a:rPr lang="en-US" dirty="0"/>
              <a:t>Highly likely</a:t>
            </a:r>
          </a:p>
        </p:txBody>
      </p:sp>
      <p:sp>
        <p:nvSpPr>
          <p:cNvPr id="19" name="TextBox 18"/>
          <p:cNvSpPr txBox="1"/>
          <p:nvPr/>
        </p:nvSpPr>
        <p:spPr>
          <a:xfrm>
            <a:off x="5160497" y="304194"/>
            <a:ext cx="2339103" cy="590931"/>
          </a:xfrm>
          <a:prstGeom prst="rect">
            <a:avLst/>
          </a:prstGeom>
          <a:noFill/>
        </p:spPr>
        <p:txBody>
          <a:bodyPr wrap="none" rtlCol="0">
            <a:spAutoFit/>
          </a:bodyPr>
          <a:lstStyle/>
          <a:p>
            <a:pPr algn="ctr">
              <a:lnSpc>
                <a:spcPct val="90000"/>
              </a:lnSpc>
            </a:pPr>
            <a:r>
              <a:rPr lang="en-US" dirty="0"/>
              <a:t>Administration failure</a:t>
            </a:r>
          </a:p>
          <a:p>
            <a:pPr algn="ctr">
              <a:lnSpc>
                <a:spcPct val="90000"/>
              </a:lnSpc>
            </a:pPr>
            <a:r>
              <a:rPr lang="en-US" dirty="0"/>
              <a:t>highly unlikely</a:t>
            </a:r>
          </a:p>
        </p:txBody>
      </p:sp>
    </p:spTree>
    <p:extLst>
      <p:ext uri="{BB962C8B-B14F-4D97-AF65-F5344CB8AC3E}">
        <p14:creationId xmlns:p14="http://schemas.microsoft.com/office/powerpoint/2010/main" val="1831961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Masking interlocks</a:t>
            </a:r>
          </a:p>
        </p:txBody>
      </p:sp>
      <p:sp>
        <p:nvSpPr>
          <p:cNvPr id="3" name="Content Placeholder 2"/>
          <p:cNvSpPr>
            <a:spLocks noGrp="1"/>
          </p:cNvSpPr>
          <p:nvPr>
            <p:ph idx="1"/>
          </p:nvPr>
        </p:nvSpPr>
        <p:spPr>
          <a:xfrm>
            <a:off x="344289" y="927101"/>
            <a:ext cx="3969401" cy="2326919"/>
          </a:xfrm>
        </p:spPr>
        <p:txBody>
          <a:bodyPr/>
          <a:lstStyle/>
          <a:p>
            <a:r>
              <a:rPr lang="en-US" sz="2400" dirty="0"/>
              <a:t>3 level to approve an MPS bypass request</a:t>
            </a:r>
          </a:p>
          <a:p>
            <a:r>
              <a:rPr lang="en-US" sz="2400" dirty="0"/>
              <a:t>Some MPS interlocks bypasses must be enabled local at the hardware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196" y="927101"/>
            <a:ext cx="7848629" cy="3213100"/>
          </a:xfrm>
          <a:prstGeom prst="rect">
            <a:avLst/>
          </a:prstGeom>
        </p:spPr>
      </p:pic>
      <p:sp>
        <p:nvSpPr>
          <p:cNvPr id="6" name="TextBox 5"/>
          <p:cNvSpPr txBox="1"/>
          <p:nvPr/>
        </p:nvSpPr>
        <p:spPr>
          <a:xfrm>
            <a:off x="10639873" y="4140201"/>
            <a:ext cx="1313180" cy="341632"/>
          </a:xfrm>
          <a:prstGeom prst="rect">
            <a:avLst/>
          </a:prstGeom>
          <a:noFill/>
        </p:spPr>
        <p:txBody>
          <a:bodyPr wrap="none" rtlCol="0">
            <a:spAutoFit/>
          </a:bodyPr>
          <a:lstStyle/>
          <a:p>
            <a:pPr algn="ctr">
              <a:lnSpc>
                <a:spcPct val="90000"/>
              </a:lnSpc>
            </a:pPr>
            <a:r>
              <a:rPr lang="en-US"/>
              <a:t>Bypass log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77" y="3254022"/>
            <a:ext cx="4229100" cy="3149600"/>
          </a:xfrm>
          <a:prstGeom prst="rect">
            <a:avLst/>
          </a:prstGeom>
        </p:spPr>
      </p:pic>
      <p:sp>
        <p:nvSpPr>
          <p:cNvPr id="7" name="TextBox 6"/>
          <p:cNvSpPr txBox="1"/>
          <p:nvPr/>
        </p:nvSpPr>
        <p:spPr>
          <a:xfrm>
            <a:off x="2753967" y="6403622"/>
            <a:ext cx="1479892" cy="341632"/>
          </a:xfrm>
          <a:prstGeom prst="rect">
            <a:avLst/>
          </a:prstGeom>
          <a:noFill/>
        </p:spPr>
        <p:txBody>
          <a:bodyPr wrap="none" rtlCol="0">
            <a:spAutoFit/>
          </a:bodyPr>
          <a:lstStyle/>
          <a:p>
            <a:pPr algn="ctr">
              <a:lnSpc>
                <a:spcPct val="90000"/>
              </a:lnSpc>
            </a:pPr>
            <a:r>
              <a:rPr lang="en-US" dirty="0"/>
              <a:t>MPS Screen</a:t>
            </a:r>
          </a:p>
        </p:txBody>
      </p:sp>
      <p:sp>
        <p:nvSpPr>
          <p:cNvPr id="8" name="Oval 60"/>
          <p:cNvSpPr>
            <a:spLocks noChangeArrowheads="1"/>
          </p:cNvSpPr>
          <p:nvPr/>
        </p:nvSpPr>
        <p:spPr bwMode="auto">
          <a:xfrm rot="5400000">
            <a:off x="682525" y="4071908"/>
            <a:ext cx="1433690" cy="853440"/>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9" name="Oval 60"/>
          <p:cNvSpPr>
            <a:spLocks noChangeArrowheads="1"/>
          </p:cNvSpPr>
          <p:nvPr/>
        </p:nvSpPr>
        <p:spPr bwMode="auto">
          <a:xfrm rot="5400000">
            <a:off x="805293" y="5382827"/>
            <a:ext cx="1188153" cy="853440"/>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0" name="TextBox 9"/>
          <p:cNvSpPr txBox="1"/>
          <p:nvPr/>
        </p:nvSpPr>
        <p:spPr>
          <a:xfrm>
            <a:off x="4787323" y="4583289"/>
            <a:ext cx="1928734" cy="341632"/>
          </a:xfrm>
          <a:prstGeom prst="rect">
            <a:avLst/>
          </a:prstGeom>
          <a:noFill/>
        </p:spPr>
        <p:txBody>
          <a:bodyPr wrap="none" rtlCol="0">
            <a:spAutoFit/>
          </a:bodyPr>
          <a:lstStyle/>
          <a:p>
            <a:pPr algn="ctr">
              <a:lnSpc>
                <a:spcPct val="90000"/>
              </a:lnSpc>
            </a:pPr>
            <a:r>
              <a:rPr lang="en-US" dirty="0"/>
              <a:t>Masking enabled</a:t>
            </a:r>
          </a:p>
        </p:txBody>
      </p:sp>
      <p:sp>
        <p:nvSpPr>
          <p:cNvPr id="11" name="TextBox 10"/>
          <p:cNvSpPr txBox="1"/>
          <p:nvPr/>
        </p:nvSpPr>
        <p:spPr>
          <a:xfrm>
            <a:off x="4447477" y="5379463"/>
            <a:ext cx="2466177" cy="590931"/>
          </a:xfrm>
          <a:prstGeom prst="rect">
            <a:avLst/>
          </a:prstGeom>
          <a:noFill/>
        </p:spPr>
        <p:txBody>
          <a:bodyPr wrap="square" rtlCol="0">
            <a:spAutoFit/>
          </a:bodyPr>
          <a:lstStyle/>
          <a:p>
            <a:pPr algn="ctr">
              <a:lnSpc>
                <a:spcPct val="90000"/>
              </a:lnSpc>
            </a:pPr>
            <a:r>
              <a:rPr lang="en-US" dirty="0"/>
              <a:t>Masking disabled at </a:t>
            </a:r>
            <a:r>
              <a:rPr lang="en-US"/>
              <a:t>the MPS hardware</a:t>
            </a:r>
            <a:endParaRPr lang="en-US" dirty="0"/>
          </a:p>
        </p:txBody>
      </p:sp>
      <p:cxnSp>
        <p:nvCxnSpPr>
          <p:cNvPr id="13" name="Straight Arrow Connector 12"/>
          <p:cNvCxnSpPr>
            <a:stCxn id="10" idx="1"/>
          </p:cNvCxnSpPr>
          <p:nvPr/>
        </p:nvCxnSpPr>
        <p:spPr>
          <a:xfrm flipH="1" flipV="1">
            <a:off x="1399369" y="4481833"/>
            <a:ext cx="3387954" cy="272272"/>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1"/>
          </p:cNvCxnSpPr>
          <p:nvPr/>
        </p:nvCxnSpPr>
        <p:spPr>
          <a:xfrm flipH="1">
            <a:off x="1475566" y="5674929"/>
            <a:ext cx="2971911" cy="134619"/>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19" name="Oval 60"/>
          <p:cNvSpPr>
            <a:spLocks noChangeArrowheads="1"/>
          </p:cNvSpPr>
          <p:nvPr/>
        </p:nvSpPr>
        <p:spPr bwMode="auto">
          <a:xfrm>
            <a:off x="8995384" y="691879"/>
            <a:ext cx="1188153" cy="853440"/>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21" name="Oval 60"/>
          <p:cNvSpPr>
            <a:spLocks noChangeArrowheads="1"/>
          </p:cNvSpPr>
          <p:nvPr/>
        </p:nvSpPr>
        <p:spPr bwMode="auto">
          <a:xfrm>
            <a:off x="10183537" y="650751"/>
            <a:ext cx="1055962" cy="853440"/>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22" name="Oval 60"/>
          <p:cNvSpPr>
            <a:spLocks noChangeArrowheads="1"/>
          </p:cNvSpPr>
          <p:nvPr/>
        </p:nvSpPr>
        <p:spPr bwMode="auto">
          <a:xfrm>
            <a:off x="11239499" y="650751"/>
            <a:ext cx="975832" cy="853440"/>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23" name="TextBox 22"/>
          <p:cNvSpPr txBox="1"/>
          <p:nvPr/>
        </p:nvSpPr>
        <p:spPr>
          <a:xfrm>
            <a:off x="9439608" y="240364"/>
            <a:ext cx="2287807" cy="341632"/>
          </a:xfrm>
          <a:prstGeom prst="rect">
            <a:avLst/>
          </a:prstGeom>
          <a:noFill/>
        </p:spPr>
        <p:txBody>
          <a:bodyPr wrap="none" rtlCol="0">
            <a:spAutoFit/>
          </a:bodyPr>
          <a:lstStyle/>
          <a:p>
            <a:pPr algn="ctr">
              <a:lnSpc>
                <a:spcPct val="90000"/>
              </a:lnSpc>
            </a:pPr>
            <a:r>
              <a:rPr lang="en-US" dirty="0"/>
              <a:t>3 </a:t>
            </a:r>
            <a:r>
              <a:rPr lang="en-US"/>
              <a:t>approvals required</a:t>
            </a:r>
            <a:endParaRPr lang="en-US" dirty="0"/>
          </a:p>
        </p:txBody>
      </p:sp>
    </p:spTree>
    <p:extLst>
      <p:ext uri="{BB962C8B-B14F-4D97-AF65-F5344CB8AC3E}">
        <p14:creationId xmlns:p14="http://schemas.microsoft.com/office/powerpoint/2010/main" val="1300488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a:t>
            </a:r>
          </a:p>
        </p:txBody>
      </p:sp>
      <p:sp>
        <p:nvSpPr>
          <p:cNvPr id="3" name="Content Placeholder 2"/>
          <p:cNvSpPr>
            <a:spLocks noGrp="1"/>
          </p:cNvSpPr>
          <p:nvPr>
            <p:ph idx="1"/>
          </p:nvPr>
        </p:nvSpPr>
        <p:spPr>
          <a:xfrm>
            <a:off x="344288" y="926028"/>
            <a:ext cx="6028944" cy="4885491"/>
          </a:xfrm>
        </p:spPr>
        <p:txBody>
          <a:bodyPr/>
          <a:lstStyle/>
          <a:p>
            <a:r>
              <a:rPr lang="en-US" dirty="0"/>
              <a:t>MPS Interlock checks	</a:t>
            </a:r>
          </a:p>
          <a:p>
            <a:pPr lvl="1"/>
            <a:r>
              <a:rPr lang="en-US" dirty="0"/>
              <a:t>SNS documented procedure </a:t>
            </a:r>
          </a:p>
          <a:p>
            <a:pPr lvl="1"/>
            <a:r>
              <a:rPr lang="en-US" dirty="0"/>
              <a:t>Completed at the end of every extended outage (2x/year)</a:t>
            </a:r>
          </a:p>
          <a:p>
            <a:pPr lvl="2"/>
            <a:r>
              <a:rPr lang="en-US" dirty="0"/>
              <a:t>Increasing to 3x per year</a:t>
            </a:r>
          </a:p>
          <a:p>
            <a:pPr lvl="1"/>
            <a:r>
              <a:rPr lang="en-US" dirty="0"/>
              <a:t>Fault each device locally one at a time to verify the integrity of the system</a:t>
            </a:r>
          </a:p>
          <a:p>
            <a:pPr lvl="1"/>
            <a:r>
              <a:rPr lang="en-US" dirty="0"/>
              <a:t>Takes about 1 week effort of combined time to go through all of the systems</a:t>
            </a:r>
          </a:p>
          <a:p>
            <a:pPr lvl="2"/>
            <a:r>
              <a:rPr lang="en-US" dirty="0"/>
              <a:t>&gt; 1000 inputs</a:t>
            </a:r>
          </a:p>
          <a:p>
            <a:pPr lvl="1"/>
            <a:r>
              <a:rPr lang="en-US" dirty="0"/>
              <a:t>MPS ”fiber” link light measurements are performed every extended outage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694" y="0"/>
            <a:ext cx="5906131" cy="4998720"/>
          </a:xfrm>
          <a:prstGeom prst="rect">
            <a:avLst/>
          </a:prstGeom>
        </p:spPr>
      </p:pic>
    </p:spTree>
    <p:extLst>
      <p:ext uri="{BB962C8B-B14F-4D97-AF65-F5344CB8AC3E}">
        <p14:creationId xmlns:p14="http://schemas.microsoft.com/office/powerpoint/2010/main" val="22076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Machine Cycle</a:t>
            </a:r>
          </a:p>
        </p:txBody>
      </p:sp>
      <p:sp>
        <p:nvSpPr>
          <p:cNvPr id="3" name="Content Placeholder 2"/>
          <p:cNvSpPr>
            <a:spLocks noGrp="1"/>
          </p:cNvSpPr>
          <p:nvPr>
            <p:ph idx="1"/>
          </p:nvPr>
        </p:nvSpPr>
        <p:spPr>
          <a:xfrm>
            <a:off x="344288" y="917738"/>
            <a:ext cx="6224778" cy="3379346"/>
          </a:xfrm>
        </p:spPr>
        <p:txBody>
          <a:bodyPr/>
          <a:lstStyle/>
          <a:p>
            <a:r>
              <a:rPr lang="en-US" dirty="0"/>
              <a:t>Beam On notifies subsystems, “this cycle is a beam cycle”</a:t>
            </a:r>
          </a:p>
          <a:p>
            <a:r>
              <a:rPr lang="en-US" dirty="0"/>
              <a:t>Power grid line synchronization was terminated after commissioning</a:t>
            </a:r>
          </a:p>
          <a:p>
            <a:pPr lvl="1"/>
            <a:r>
              <a:rPr lang="en-US" dirty="0"/>
              <a:t>Caused neutron smearing at the instruments because the Neutron Choppers couldn’t keep up with the load demands at the power plants </a:t>
            </a:r>
          </a:p>
        </p:txBody>
      </p:sp>
      <p:graphicFrame>
        <p:nvGraphicFramePr>
          <p:cNvPr id="4" name="Object 3"/>
          <p:cNvGraphicFramePr>
            <a:graphicFrameLocks noChangeAspect="1"/>
          </p:cNvGraphicFramePr>
          <p:nvPr>
            <p:extLst>
              <p:ext uri="{D42A27DB-BD31-4B8C-83A1-F6EECF244321}">
                <p14:modId xmlns:p14="http://schemas.microsoft.com/office/powerpoint/2010/main" val="152511074"/>
              </p:ext>
            </p:extLst>
          </p:nvPr>
        </p:nvGraphicFramePr>
        <p:xfrm>
          <a:off x="6447771" y="131483"/>
          <a:ext cx="5562600" cy="4165600"/>
        </p:xfrm>
        <a:graphic>
          <a:graphicData uri="http://schemas.openxmlformats.org/presentationml/2006/ole">
            <mc:AlternateContent xmlns:mc="http://schemas.openxmlformats.org/markup-compatibility/2006">
              <mc:Choice xmlns:v="urn:schemas-microsoft-com:vml" Requires="v">
                <p:oleObj spid="_x0000_s10282" r:id="rId3" imgW="4544568" imgH="3409188" progId="PowerPoint.Slide.8">
                  <p:embed/>
                </p:oleObj>
              </mc:Choice>
              <mc:Fallback>
                <p:oleObj r:id="rId3" imgW="4544568" imgH="3409188"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771" y="131483"/>
                        <a:ext cx="5562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60"/>
          <p:cNvSpPr>
            <a:spLocks noChangeArrowheads="1"/>
          </p:cNvSpPr>
          <p:nvPr/>
        </p:nvSpPr>
        <p:spPr bwMode="auto">
          <a:xfrm rot="5400000">
            <a:off x="6495907" y="2607424"/>
            <a:ext cx="354539" cy="955331"/>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9" name="TextBox 8"/>
          <p:cNvSpPr txBox="1"/>
          <p:nvPr/>
        </p:nvSpPr>
        <p:spPr>
          <a:xfrm>
            <a:off x="6694964" y="3655839"/>
            <a:ext cx="2166440" cy="590931"/>
          </a:xfrm>
          <a:prstGeom prst="rect">
            <a:avLst/>
          </a:prstGeom>
          <a:noFill/>
        </p:spPr>
        <p:txBody>
          <a:bodyPr wrap="square" rtlCol="0">
            <a:spAutoFit/>
          </a:bodyPr>
          <a:lstStyle/>
          <a:p>
            <a:pPr algn="ctr">
              <a:lnSpc>
                <a:spcPct val="90000"/>
              </a:lnSpc>
            </a:pPr>
            <a:r>
              <a:rPr lang="en-US" dirty="0"/>
              <a:t>Not good for Neutron Choppers</a:t>
            </a:r>
          </a:p>
        </p:txBody>
      </p:sp>
      <p:cxnSp>
        <p:nvCxnSpPr>
          <p:cNvPr id="10" name="Straight Arrow Connector 9"/>
          <p:cNvCxnSpPr>
            <a:stCxn id="9" idx="0"/>
            <a:endCxn id="8" idx="7"/>
          </p:cNvCxnSpPr>
          <p:nvPr/>
        </p:nvCxnSpPr>
        <p:spPr>
          <a:xfrm flipH="1" flipV="1">
            <a:off x="7010937" y="3210438"/>
            <a:ext cx="767247" cy="445401"/>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
        <p:nvSpPr>
          <p:cNvPr id="16" name="Oval 60"/>
          <p:cNvSpPr>
            <a:spLocks noChangeArrowheads="1"/>
          </p:cNvSpPr>
          <p:nvPr/>
        </p:nvSpPr>
        <p:spPr bwMode="auto">
          <a:xfrm rot="5400000">
            <a:off x="6849683" y="793443"/>
            <a:ext cx="984629" cy="2040248"/>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17" name="Content Placeholder 2"/>
          <p:cNvSpPr txBox="1">
            <a:spLocks/>
          </p:cNvSpPr>
          <p:nvPr/>
        </p:nvSpPr>
        <p:spPr bwMode="auto">
          <a:xfrm>
            <a:off x="344287" y="4294187"/>
            <a:ext cx="11422261" cy="1992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Event Link is a </a:t>
            </a:r>
            <a:r>
              <a:rPr lang="en-US" dirty="0" err="1"/>
              <a:t>biphase</a:t>
            </a:r>
            <a:r>
              <a:rPr lang="en-US" dirty="0"/>
              <a:t> mark encoded bit stream that is derived to the ring clock.</a:t>
            </a:r>
          </a:p>
          <a:p>
            <a:pPr lvl="1"/>
            <a:r>
              <a:rPr lang="en-US" dirty="0"/>
              <a:t>This allows CDR (Clock and Data Recovery) circuits to create a local copy of the ring clock at the subsystem nodes</a:t>
            </a:r>
          </a:p>
        </p:txBody>
      </p:sp>
      <p:sp>
        <p:nvSpPr>
          <p:cNvPr id="20" name="TextBox 19"/>
          <p:cNvSpPr txBox="1"/>
          <p:nvPr/>
        </p:nvSpPr>
        <p:spPr>
          <a:xfrm>
            <a:off x="8362122" y="233099"/>
            <a:ext cx="2166440" cy="590931"/>
          </a:xfrm>
          <a:prstGeom prst="rect">
            <a:avLst/>
          </a:prstGeom>
          <a:noFill/>
        </p:spPr>
        <p:txBody>
          <a:bodyPr wrap="square" rtlCol="0">
            <a:spAutoFit/>
          </a:bodyPr>
          <a:lstStyle/>
          <a:p>
            <a:pPr algn="ctr">
              <a:lnSpc>
                <a:spcPct val="90000"/>
              </a:lnSpc>
            </a:pPr>
            <a:r>
              <a:rPr lang="en-US" dirty="0"/>
              <a:t>RF, source </a:t>
            </a:r>
            <a:r>
              <a:rPr lang="en-US"/>
              <a:t>and diagnostic events</a:t>
            </a:r>
            <a:endParaRPr lang="en-US" dirty="0"/>
          </a:p>
        </p:txBody>
      </p:sp>
      <p:cxnSp>
        <p:nvCxnSpPr>
          <p:cNvPr id="21" name="Straight Arrow Connector 20"/>
          <p:cNvCxnSpPr>
            <a:stCxn id="20" idx="2"/>
            <a:endCxn id="16" idx="1"/>
          </p:cNvCxnSpPr>
          <p:nvPr/>
        </p:nvCxnSpPr>
        <p:spPr>
          <a:xfrm flipH="1">
            <a:off x="8063335" y="824030"/>
            <a:ext cx="1382007" cy="641419"/>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
        <p:nvSpPr>
          <p:cNvPr id="27" name="Oval 60"/>
          <p:cNvSpPr>
            <a:spLocks noChangeArrowheads="1"/>
          </p:cNvSpPr>
          <p:nvPr/>
        </p:nvSpPr>
        <p:spPr bwMode="auto">
          <a:xfrm rot="5400000">
            <a:off x="7164727" y="1360418"/>
            <a:ext cx="354539" cy="955331"/>
          </a:xfrm>
          <a:prstGeom prst="ellipse">
            <a:avLst/>
          </a:prstGeom>
          <a:noFill/>
          <a:ln w="28575">
            <a:solidFill>
              <a:schemeClr val="accent5">
                <a:lumMod val="50000"/>
              </a:schemeClr>
            </a:solidFill>
            <a:round/>
            <a:headEnd/>
            <a:tailEnd/>
          </a:ln>
        </p:spPr>
        <p:txBody>
          <a:bodyPr wrap="square" anchor="ctr">
            <a:prstTxWarp prst="textNoShape">
              <a:avLst/>
            </a:prstTxWarp>
            <a:spAutoFit/>
          </a:bodyPr>
          <a:lstStyle/>
          <a:p>
            <a:endParaRPr lang="en-US"/>
          </a:p>
        </p:txBody>
      </p:sp>
      <p:sp>
        <p:nvSpPr>
          <p:cNvPr id="28" name="TextBox 27"/>
          <p:cNvSpPr txBox="1"/>
          <p:nvPr/>
        </p:nvSpPr>
        <p:spPr>
          <a:xfrm>
            <a:off x="8861404" y="3560012"/>
            <a:ext cx="2166440" cy="341632"/>
          </a:xfrm>
          <a:prstGeom prst="rect">
            <a:avLst/>
          </a:prstGeom>
          <a:noFill/>
        </p:spPr>
        <p:txBody>
          <a:bodyPr wrap="square" rtlCol="0">
            <a:spAutoFit/>
          </a:bodyPr>
          <a:lstStyle/>
          <a:p>
            <a:pPr algn="ctr">
              <a:lnSpc>
                <a:spcPct val="90000"/>
              </a:lnSpc>
            </a:pPr>
            <a:r>
              <a:rPr lang="en-US" dirty="0"/>
              <a:t>Beam On Event</a:t>
            </a:r>
          </a:p>
        </p:txBody>
      </p:sp>
      <p:cxnSp>
        <p:nvCxnSpPr>
          <p:cNvPr id="29" name="Straight Arrow Connector 28"/>
          <p:cNvCxnSpPr>
            <a:endCxn id="27" idx="7"/>
          </p:cNvCxnSpPr>
          <p:nvPr/>
        </p:nvCxnSpPr>
        <p:spPr>
          <a:xfrm flipH="1" flipV="1">
            <a:off x="7679757" y="1963432"/>
            <a:ext cx="2264868" cy="1596581"/>
          </a:xfrm>
          <a:prstGeom prst="straightConnector1">
            <a:avLst/>
          </a:prstGeom>
          <a:ln w="25400">
            <a:solidFill>
              <a:srgbClr val="5018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22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Operational disruptions </a:t>
            </a:r>
          </a:p>
        </p:txBody>
      </p:sp>
      <p:sp>
        <p:nvSpPr>
          <p:cNvPr id="3" name="Content Placeholder 2"/>
          <p:cNvSpPr>
            <a:spLocks noGrp="1"/>
          </p:cNvSpPr>
          <p:nvPr>
            <p:ph idx="1"/>
          </p:nvPr>
        </p:nvSpPr>
        <p:spPr>
          <a:xfrm>
            <a:off x="349796" y="964506"/>
            <a:ext cx="4896104" cy="4047778"/>
          </a:xfrm>
        </p:spPr>
        <p:txBody>
          <a:bodyPr/>
          <a:lstStyle/>
          <a:p>
            <a:r>
              <a:rPr lang="en-US" dirty="0"/>
              <a:t>&gt; 8 hour downtime example</a:t>
            </a:r>
          </a:p>
          <a:p>
            <a:r>
              <a:rPr lang="en-US" dirty="0"/>
              <a:t>Software Interlocks wouldn’t work due to incorrect </a:t>
            </a:r>
            <a:r>
              <a:rPr lang="en-US" dirty="0" err="1"/>
              <a:t>readbacks</a:t>
            </a:r>
            <a:r>
              <a:rPr lang="en-US" dirty="0"/>
              <a:t> from power supply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612" y="164378"/>
            <a:ext cx="6108700" cy="1422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900" y="1858063"/>
            <a:ext cx="6146800" cy="1409700"/>
          </a:xfrm>
          <a:prstGeom prst="rect">
            <a:avLst/>
          </a:prstGeom>
          <a:ln>
            <a:solidFill>
              <a:schemeClr val="tx1"/>
            </a:solidFill>
          </a:ln>
          <a:effectLst>
            <a:outerShdw blurRad="50800" dist="38100" dir="8100000" algn="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600" y="3441335"/>
            <a:ext cx="7912100" cy="660400"/>
          </a:xfrm>
          <a:prstGeom prst="rect">
            <a:avLst/>
          </a:prstGeom>
          <a:ln>
            <a:solidFill>
              <a:schemeClr val="tx1"/>
            </a:solidFill>
          </a:ln>
          <a:effectLst>
            <a:outerShdw blurRad="50800" dist="38100" dir="5400000" algn="t" rotWithShape="0">
              <a:prstClr val="black">
                <a:alpha val="40000"/>
              </a:prstClr>
            </a:outerShdw>
          </a:effectLst>
        </p:spPr>
      </p:pic>
      <p:sp>
        <p:nvSpPr>
          <p:cNvPr id="8" name="TextBox 7"/>
          <p:cNvSpPr txBox="1"/>
          <p:nvPr/>
        </p:nvSpPr>
        <p:spPr>
          <a:xfrm>
            <a:off x="1804367" y="3600719"/>
            <a:ext cx="1351652" cy="341632"/>
          </a:xfrm>
          <a:prstGeom prst="rect">
            <a:avLst/>
          </a:prstGeom>
          <a:noFill/>
        </p:spPr>
        <p:txBody>
          <a:bodyPr wrap="none" rtlCol="0">
            <a:spAutoFit/>
          </a:bodyPr>
          <a:lstStyle/>
          <a:p>
            <a:pPr algn="ctr">
              <a:lnSpc>
                <a:spcPct val="90000"/>
              </a:lnSpc>
            </a:pPr>
            <a:r>
              <a:rPr lang="en-US"/>
              <a:t>Root cause</a:t>
            </a:r>
            <a:endParaRPr lang="en-US" dirty="0"/>
          </a:p>
        </p:txBody>
      </p:sp>
      <p:sp>
        <p:nvSpPr>
          <p:cNvPr id="9" name="TextBox 8"/>
          <p:cNvSpPr txBox="1"/>
          <p:nvPr/>
        </p:nvSpPr>
        <p:spPr>
          <a:xfrm>
            <a:off x="1609151" y="4460615"/>
            <a:ext cx="2223686" cy="341632"/>
          </a:xfrm>
          <a:prstGeom prst="rect">
            <a:avLst/>
          </a:prstGeom>
          <a:noFill/>
        </p:spPr>
        <p:txBody>
          <a:bodyPr wrap="none" rtlCol="0">
            <a:spAutoFit/>
          </a:bodyPr>
          <a:lstStyle/>
          <a:p>
            <a:pPr algn="ctr">
              <a:lnSpc>
                <a:spcPct val="90000"/>
              </a:lnSpc>
            </a:pPr>
            <a:r>
              <a:rPr lang="en-US"/>
              <a:t>Contributing causes</a:t>
            </a:r>
            <a:endParaRPr lang="en-US" dirty="0"/>
          </a:p>
        </p:txBody>
      </p:sp>
      <p:grpSp>
        <p:nvGrpSpPr>
          <p:cNvPr id="13" name="Group 12"/>
          <p:cNvGrpSpPr/>
          <p:nvPr/>
        </p:nvGrpSpPr>
        <p:grpSpPr>
          <a:xfrm>
            <a:off x="4155559" y="4309332"/>
            <a:ext cx="7239000" cy="1892300"/>
            <a:chOff x="4155559" y="4309332"/>
            <a:chExt cx="7239000" cy="189230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5559" y="4309332"/>
              <a:ext cx="7239000" cy="1892300"/>
            </a:xfrm>
            <a:prstGeom prst="rect">
              <a:avLst/>
            </a:prstGeom>
            <a:ln>
              <a:solidFill>
                <a:schemeClr val="tx1"/>
              </a:solidFill>
            </a:ln>
            <a:effectLst>
              <a:outerShdw blurRad="50800" dist="38100" dir="5400000" algn="t" rotWithShape="0">
                <a:prstClr val="black">
                  <a:alpha val="40000"/>
                </a:prstClr>
              </a:outerShdw>
            </a:effectLst>
          </p:spPr>
        </p:pic>
        <p:sp>
          <p:nvSpPr>
            <p:cNvPr id="10" name="7-Point Star 9"/>
            <p:cNvSpPr/>
            <p:nvPr/>
          </p:nvSpPr>
          <p:spPr>
            <a:xfrm>
              <a:off x="8518967" y="5472989"/>
              <a:ext cx="266218" cy="220834"/>
            </a:xfrm>
            <a:prstGeom prst="star7">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 name="7-Point Star 10"/>
            <p:cNvSpPr/>
            <p:nvPr/>
          </p:nvSpPr>
          <p:spPr>
            <a:xfrm>
              <a:off x="9736237" y="5744666"/>
              <a:ext cx="266218" cy="220834"/>
            </a:xfrm>
            <a:prstGeom prst="star7">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Tree>
    <p:extLst>
      <p:ext uri="{BB962C8B-B14F-4D97-AF65-F5344CB8AC3E}">
        <p14:creationId xmlns:p14="http://schemas.microsoft.com/office/powerpoint/2010/main" val="1769786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Operating Metrics</a:t>
            </a:r>
          </a:p>
        </p:txBody>
      </p:sp>
      <p:graphicFrame>
        <p:nvGraphicFramePr>
          <p:cNvPr id="4" name="Object 3"/>
          <p:cNvGraphicFramePr>
            <a:graphicFrameLocks noChangeAspect="1"/>
          </p:cNvGraphicFramePr>
          <p:nvPr/>
        </p:nvGraphicFramePr>
        <p:xfrm>
          <a:off x="0" y="0"/>
          <a:ext cx="5854700" cy="6515100"/>
        </p:xfrm>
        <a:graphic>
          <a:graphicData uri="http://schemas.openxmlformats.org/presentationml/2006/ole">
            <mc:AlternateContent xmlns:mc="http://schemas.openxmlformats.org/markup-compatibility/2006">
              <mc:Choice xmlns:v="urn:schemas-microsoft-com:vml" Requires="v">
                <p:oleObj spid="_x0000_s5162" name="Worksheet" r:id="rId3" imgW="5232400" imgH="6261100" progId="Excel.Sheet.12">
                  <p:embed/>
                </p:oleObj>
              </mc:Choice>
              <mc:Fallback>
                <p:oleObj name="Worksheet" r:id="rId3" imgW="5232400" imgH="6261100" progId="Excel.Sheet.12">
                  <p:embed/>
                  <p:pic>
                    <p:nvPicPr>
                      <p:cNvPr id="0" name=""/>
                      <p:cNvPicPr/>
                      <p:nvPr/>
                    </p:nvPicPr>
                    <p:blipFill>
                      <a:blip r:embed="rId4"/>
                      <a:stretch>
                        <a:fillRect/>
                      </a:stretch>
                    </p:blipFill>
                    <p:spPr>
                      <a:xfrm>
                        <a:off x="0" y="0"/>
                        <a:ext cx="5854700" cy="6515100"/>
                      </a:xfrm>
                      <a:prstGeom prst="rect">
                        <a:avLst/>
                      </a:prstGeom>
                    </p:spPr>
                  </p:pic>
                </p:oleObj>
              </mc:Fallback>
            </mc:AlternateContent>
          </a:graphicData>
        </a:graphic>
      </p:graphicFrame>
      <p:sp>
        <p:nvSpPr>
          <p:cNvPr id="5" name="Oval 60"/>
          <p:cNvSpPr>
            <a:spLocks noChangeArrowheads="1"/>
          </p:cNvSpPr>
          <p:nvPr/>
        </p:nvSpPr>
        <p:spPr bwMode="auto">
          <a:xfrm>
            <a:off x="3877202" y="1536141"/>
            <a:ext cx="116461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6" name="TextBox 5"/>
          <p:cNvSpPr txBox="1"/>
          <p:nvPr/>
        </p:nvSpPr>
        <p:spPr>
          <a:xfrm>
            <a:off x="6172663" y="936809"/>
            <a:ext cx="2746357" cy="590931"/>
          </a:xfrm>
          <a:prstGeom prst="rect">
            <a:avLst/>
          </a:prstGeom>
          <a:noFill/>
        </p:spPr>
        <p:txBody>
          <a:bodyPr wrap="square" rtlCol="0">
            <a:spAutoFit/>
          </a:bodyPr>
          <a:lstStyle/>
          <a:p>
            <a:pPr algn="ctr">
              <a:lnSpc>
                <a:spcPct val="90000"/>
              </a:lnSpc>
            </a:pPr>
            <a:r>
              <a:rPr lang="en-US"/>
              <a:t>Production hours, what </a:t>
            </a:r>
            <a:r>
              <a:rPr lang="en-US" dirty="0"/>
              <a:t>we were supposed to do</a:t>
            </a:r>
          </a:p>
        </p:txBody>
      </p:sp>
      <p:cxnSp>
        <p:nvCxnSpPr>
          <p:cNvPr id="8" name="Straight Arrow Connector 7"/>
          <p:cNvCxnSpPr>
            <a:stCxn id="6" idx="1"/>
            <a:endCxn id="5" idx="6"/>
          </p:cNvCxnSpPr>
          <p:nvPr/>
        </p:nvCxnSpPr>
        <p:spPr>
          <a:xfrm flipH="1">
            <a:off x="5041818" y="1232275"/>
            <a:ext cx="1130845" cy="448993"/>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12" name="Oval 60"/>
          <p:cNvSpPr>
            <a:spLocks noChangeArrowheads="1"/>
          </p:cNvSpPr>
          <p:nvPr/>
        </p:nvSpPr>
        <p:spPr bwMode="auto">
          <a:xfrm>
            <a:off x="3877202" y="3282017"/>
            <a:ext cx="116461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13" name="TextBox 12"/>
          <p:cNvSpPr txBox="1"/>
          <p:nvPr/>
        </p:nvSpPr>
        <p:spPr>
          <a:xfrm>
            <a:off x="6392120" y="2250275"/>
            <a:ext cx="2526900" cy="590931"/>
          </a:xfrm>
          <a:prstGeom prst="rect">
            <a:avLst/>
          </a:prstGeom>
          <a:noFill/>
        </p:spPr>
        <p:txBody>
          <a:bodyPr wrap="square" rtlCol="0">
            <a:spAutoFit/>
          </a:bodyPr>
          <a:lstStyle/>
          <a:p>
            <a:pPr algn="ctr">
              <a:lnSpc>
                <a:spcPct val="90000"/>
              </a:lnSpc>
            </a:pPr>
            <a:r>
              <a:rPr lang="en-US"/>
              <a:t>Production hours, what </a:t>
            </a:r>
            <a:r>
              <a:rPr lang="en-US" dirty="0"/>
              <a:t>we actually did do</a:t>
            </a:r>
          </a:p>
        </p:txBody>
      </p:sp>
      <p:cxnSp>
        <p:nvCxnSpPr>
          <p:cNvPr id="14" name="Straight Arrow Connector 13"/>
          <p:cNvCxnSpPr>
            <a:stCxn id="13" idx="1"/>
            <a:endCxn id="12" idx="7"/>
          </p:cNvCxnSpPr>
          <p:nvPr/>
        </p:nvCxnSpPr>
        <p:spPr>
          <a:xfrm flipH="1">
            <a:off x="4871264" y="2545741"/>
            <a:ext cx="1520856" cy="778783"/>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17" name="Oval 60"/>
          <p:cNvSpPr>
            <a:spLocks noChangeArrowheads="1"/>
          </p:cNvSpPr>
          <p:nvPr/>
        </p:nvSpPr>
        <p:spPr bwMode="auto">
          <a:xfrm>
            <a:off x="5318112" y="3256451"/>
            <a:ext cx="68949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18" name="TextBox 17"/>
          <p:cNvSpPr txBox="1"/>
          <p:nvPr/>
        </p:nvSpPr>
        <p:spPr>
          <a:xfrm>
            <a:off x="6436074" y="3114748"/>
            <a:ext cx="2306462" cy="590931"/>
          </a:xfrm>
          <a:prstGeom prst="rect">
            <a:avLst/>
          </a:prstGeom>
          <a:noFill/>
        </p:spPr>
        <p:txBody>
          <a:bodyPr wrap="square" rtlCol="0">
            <a:spAutoFit/>
          </a:bodyPr>
          <a:lstStyle/>
          <a:p>
            <a:pPr algn="ctr">
              <a:lnSpc>
                <a:spcPct val="90000"/>
              </a:lnSpc>
            </a:pPr>
            <a:r>
              <a:rPr lang="en-US" dirty="0"/>
              <a:t>% availability </a:t>
            </a:r>
            <a:r>
              <a:rPr lang="en-US"/>
              <a:t>during production period</a:t>
            </a:r>
            <a:endParaRPr lang="en-US" dirty="0"/>
          </a:p>
        </p:txBody>
      </p:sp>
      <p:cxnSp>
        <p:nvCxnSpPr>
          <p:cNvPr id="19" name="Straight Arrow Connector 18"/>
          <p:cNvCxnSpPr/>
          <p:nvPr/>
        </p:nvCxnSpPr>
        <p:spPr>
          <a:xfrm flipH="1" flipV="1">
            <a:off x="6007608" y="3396062"/>
            <a:ext cx="420624" cy="2758"/>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25" name="Oval 60"/>
          <p:cNvSpPr>
            <a:spLocks noChangeArrowheads="1"/>
          </p:cNvSpPr>
          <p:nvPr/>
        </p:nvSpPr>
        <p:spPr bwMode="auto">
          <a:xfrm>
            <a:off x="3877202" y="3733111"/>
            <a:ext cx="116461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26" name="Oval 60"/>
          <p:cNvSpPr>
            <a:spLocks noChangeArrowheads="1"/>
          </p:cNvSpPr>
          <p:nvPr/>
        </p:nvSpPr>
        <p:spPr bwMode="auto">
          <a:xfrm>
            <a:off x="5318112" y="3733111"/>
            <a:ext cx="68949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27" name="Oval 60"/>
          <p:cNvSpPr>
            <a:spLocks noChangeArrowheads="1"/>
          </p:cNvSpPr>
          <p:nvPr/>
        </p:nvSpPr>
        <p:spPr bwMode="auto">
          <a:xfrm>
            <a:off x="3877202" y="5641159"/>
            <a:ext cx="116461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28" name="Oval 60"/>
          <p:cNvSpPr>
            <a:spLocks noChangeArrowheads="1"/>
          </p:cNvSpPr>
          <p:nvPr/>
        </p:nvSpPr>
        <p:spPr bwMode="auto">
          <a:xfrm>
            <a:off x="5318112" y="5641159"/>
            <a:ext cx="68949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29" name="TextBox 28"/>
          <p:cNvSpPr txBox="1"/>
          <p:nvPr/>
        </p:nvSpPr>
        <p:spPr>
          <a:xfrm>
            <a:off x="6428232" y="4714430"/>
            <a:ext cx="2549664" cy="590931"/>
          </a:xfrm>
          <a:prstGeom prst="rect">
            <a:avLst/>
          </a:prstGeom>
          <a:noFill/>
        </p:spPr>
        <p:txBody>
          <a:bodyPr wrap="square" rtlCol="0">
            <a:spAutoFit/>
          </a:bodyPr>
          <a:lstStyle/>
          <a:p>
            <a:pPr algn="ctr">
              <a:lnSpc>
                <a:spcPct val="90000"/>
              </a:lnSpc>
            </a:pPr>
            <a:r>
              <a:rPr lang="en-US" dirty="0"/>
              <a:t>Accelerator physics, what we actually did do</a:t>
            </a:r>
          </a:p>
        </p:txBody>
      </p:sp>
      <p:cxnSp>
        <p:nvCxnSpPr>
          <p:cNvPr id="30" name="Straight Arrow Connector 29"/>
          <p:cNvCxnSpPr>
            <a:stCxn id="29" idx="1"/>
            <a:endCxn id="25" idx="5"/>
          </p:cNvCxnSpPr>
          <p:nvPr/>
        </p:nvCxnSpPr>
        <p:spPr>
          <a:xfrm flipH="1" flipV="1">
            <a:off x="4871264" y="3980858"/>
            <a:ext cx="1556968" cy="1029038"/>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92610" y="3849957"/>
            <a:ext cx="2306462" cy="590931"/>
          </a:xfrm>
          <a:prstGeom prst="rect">
            <a:avLst/>
          </a:prstGeom>
          <a:noFill/>
        </p:spPr>
        <p:txBody>
          <a:bodyPr wrap="square" rtlCol="0">
            <a:spAutoFit/>
          </a:bodyPr>
          <a:lstStyle/>
          <a:p>
            <a:pPr algn="ctr">
              <a:lnSpc>
                <a:spcPct val="90000"/>
              </a:lnSpc>
            </a:pPr>
            <a:r>
              <a:rPr lang="en-US" dirty="0"/>
              <a:t>% availability during accelerator physics</a:t>
            </a:r>
          </a:p>
        </p:txBody>
      </p:sp>
      <p:cxnSp>
        <p:nvCxnSpPr>
          <p:cNvPr id="32" name="Straight Arrow Connector 31"/>
          <p:cNvCxnSpPr>
            <a:stCxn id="31" idx="1"/>
            <a:endCxn id="26" idx="6"/>
          </p:cNvCxnSpPr>
          <p:nvPr/>
        </p:nvCxnSpPr>
        <p:spPr>
          <a:xfrm flipH="1" flipV="1">
            <a:off x="6007608" y="3878238"/>
            <a:ext cx="385002" cy="267185"/>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38" name="Oval 60"/>
          <p:cNvSpPr>
            <a:spLocks noChangeArrowheads="1"/>
          </p:cNvSpPr>
          <p:nvPr/>
        </p:nvSpPr>
        <p:spPr bwMode="auto">
          <a:xfrm>
            <a:off x="3883181" y="2005232"/>
            <a:ext cx="1164616" cy="290254"/>
          </a:xfrm>
          <a:prstGeom prst="ellipse">
            <a:avLst/>
          </a:prstGeom>
          <a:noFill/>
          <a:ln w="28575">
            <a:solidFill>
              <a:srgbClr val="800040"/>
            </a:solidFill>
            <a:round/>
            <a:headEnd/>
            <a:tailEnd/>
          </a:ln>
        </p:spPr>
        <p:txBody>
          <a:bodyPr wrap="square" anchor="ctr">
            <a:prstTxWarp prst="textNoShape">
              <a:avLst/>
            </a:prstTxWarp>
            <a:spAutoFit/>
          </a:bodyPr>
          <a:lstStyle/>
          <a:p>
            <a:endParaRPr lang="en-US"/>
          </a:p>
        </p:txBody>
      </p:sp>
      <p:sp>
        <p:nvSpPr>
          <p:cNvPr id="39" name="TextBox 38"/>
          <p:cNvSpPr txBox="1"/>
          <p:nvPr/>
        </p:nvSpPr>
        <p:spPr>
          <a:xfrm>
            <a:off x="6212413" y="1624674"/>
            <a:ext cx="2549664" cy="590931"/>
          </a:xfrm>
          <a:prstGeom prst="rect">
            <a:avLst/>
          </a:prstGeom>
          <a:noFill/>
        </p:spPr>
        <p:txBody>
          <a:bodyPr wrap="square" rtlCol="0">
            <a:spAutoFit/>
          </a:bodyPr>
          <a:lstStyle/>
          <a:p>
            <a:pPr algn="ctr">
              <a:lnSpc>
                <a:spcPct val="90000"/>
              </a:lnSpc>
            </a:pPr>
            <a:r>
              <a:rPr lang="en-US"/>
              <a:t>Accelerator physics, </a:t>
            </a:r>
            <a:r>
              <a:rPr lang="en-US" dirty="0"/>
              <a:t>what we actually did do</a:t>
            </a:r>
          </a:p>
        </p:txBody>
      </p:sp>
      <p:cxnSp>
        <p:nvCxnSpPr>
          <p:cNvPr id="41" name="Straight Arrow Connector 40"/>
          <p:cNvCxnSpPr>
            <a:stCxn id="39" idx="1"/>
            <a:endCxn id="38" idx="6"/>
          </p:cNvCxnSpPr>
          <p:nvPr/>
        </p:nvCxnSpPr>
        <p:spPr>
          <a:xfrm flipH="1">
            <a:off x="5047797" y="1920140"/>
            <a:ext cx="1164616" cy="230219"/>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28" idx="5"/>
          </p:cNvCxnSpPr>
          <p:nvPr/>
        </p:nvCxnSpPr>
        <p:spPr>
          <a:xfrm flipH="1" flipV="1">
            <a:off x="5906634" y="5888906"/>
            <a:ext cx="716840" cy="354972"/>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27" idx="5"/>
          </p:cNvCxnSpPr>
          <p:nvPr/>
        </p:nvCxnSpPr>
        <p:spPr>
          <a:xfrm flipH="1" flipV="1">
            <a:off x="4871264" y="5888906"/>
            <a:ext cx="1752210" cy="354972"/>
          </a:xfrm>
          <a:prstGeom prst="straightConnector1">
            <a:avLst/>
          </a:prstGeom>
          <a:ln w="25400">
            <a:solidFill>
              <a:srgbClr val="80004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493183" y="6073062"/>
            <a:ext cx="994062" cy="341632"/>
          </a:xfrm>
          <a:prstGeom prst="rect">
            <a:avLst/>
          </a:prstGeom>
          <a:noFill/>
        </p:spPr>
        <p:txBody>
          <a:bodyPr wrap="square" rtlCol="0">
            <a:spAutoFit/>
          </a:bodyPr>
          <a:lstStyle/>
          <a:p>
            <a:pPr algn="ctr">
              <a:lnSpc>
                <a:spcPct val="90000"/>
              </a:lnSpc>
            </a:pPr>
            <a:r>
              <a:rPr lang="en-US"/>
              <a:t>Totals</a:t>
            </a:r>
            <a:endParaRPr lang="en-US" dirty="0"/>
          </a:p>
        </p:txBody>
      </p:sp>
    </p:spTree>
    <p:extLst>
      <p:ext uri="{BB962C8B-B14F-4D97-AF65-F5344CB8AC3E}">
        <p14:creationId xmlns:p14="http://schemas.microsoft.com/office/powerpoint/2010/main" val="13643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Metrics</a:t>
            </a:r>
          </a:p>
        </p:txBody>
      </p:sp>
      <p:sp>
        <p:nvSpPr>
          <p:cNvPr id="3" name="Content Placeholder 2"/>
          <p:cNvSpPr>
            <a:spLocks noGrp="1"/>
          </p:cNvSpPr>
          <p:nvPr>
            <p:ph idx="1"/>
          </p:nvPr>
        </p:nvSpPr>
        <p:spPr>
          <a:xfrm>
            <a:off x="347473" y="1637228"/>
            <a:ext cx="3975146" cy="4454813"/>
          </a:xfrm>
        </p:spPr>
        <p:txBody>
          <a:bodyPr/>
          <a:lstStyle/>
          <a:p>
            <a:r>
              <a:rPr lang="en-US" dirty="0"/>
              <a:t>Meeting is held weekly to discuss machine performance</a:t>
            </a:r>
          </a:p>
          <a:p>
            <a:r>
              <a:rPr lang="en-US" dirty="0"/>
              <a:t>Unscheduled downtime for the week, overview</a:t>
            </a:r>
          </a:p>
          <a:p>
            <a:pPr lvl="1"/>
            <a:r>
              <a:rPr lang="en-US" dirty="0"/>
              <a:t>Systems showing signs of degradation are discussed</a:t>
            </a:r>
          </a:p>
        </p:txBody>
      </p:sp>
      <p:graphicFrame>
        <p:nvGraphicFramePr>
          <p:cNvPr id="4" name="Chart 3"/>
          <p:cNvGraphicFramePr>
            <a:graphicFrameLocks/>
          </p:cNvGraphicFramePr>
          <p:nvPr/>
        </p:nvGraphicFramePr>
        <p:xfrm>
          <a:off x="4405745" y="127031"/>
          <a:ext cx="7671460" cy="54306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8197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Metrics</a:t>
            </a:r>
          </a:p>
        </p:txBody>
      </p:sp>
      <p:sp>
        <p:nvSpPr>
          <p:cNvPr id="3" name="Content Placeholder 2"/>
          <p:cNvSpPr>
            <a:spLocks noGrp="1"/>
          </p:cNvSpPr>
          <p:nvPr>
            <p:ph idx="1"/>
          </p:nvPr>
        </p:nvSpPr>
        <p:spPr/>
        <p:txBody>
          <a:bodyPr/>
          <a:lstStyle/>
          <a:p>
            <a:r>
              <a:rPr lang="en-US" dirty="0"/>
              <a:t>Unscheduled downtime for the week, detailed</a:t>
            </a:r>
          </a:p>
        </p:txBody>
      </p:sp>
      <p:graphicFrame>
        <p:nvGraphicFramePr>
          <p:cNvPr id="4" name="Object 3"/>
          <p:cNvGraphicFramePr>
            <a:graphicFrameLocks noChangeAspect="1"/>
          </p:cNvGraphicFramePr>
          <p:nvPr/>
        </p:nvGraphicFramePr>
        <p:xfrm>
          <a:off x="1444826" y="2503657"/>
          <a:ext cx="9175100" cy="3181350"/>
        </p:xfrm>
        <a:graphic>
          <a:graphicData uri="http://schemas.openxmlformats.org/presentationml/2006/ole">
            <mc:AlternateContent xmlns:mc="http://schemas.openxmlformats.org/markup-compatibility/2006">
              <mc:Choice xmlns:v="urn:schemas-microsoft-com:vml" Requires="v">
                <p:oleObj spid="_x0000_s7210" name="Worksheet" r:id="rId3" imgW="5308600" imgH="1612900" progId="Excel.Sheet.12">
                  <p:embed/>
                </p:oleObj>
              </mc:Choice>
              <mc:Fallback>
                <p:oleObj name="Worksheet" r:id="rId3" imgW="5308600" imgH="1612900" progId="Excel.Sheet.12">
                  <p:embed/>
                  <p:pic>
                    <p:nvPicPr>
                      <p:cNvPr id="0" name=""/>
                      <p:cNvPicPr/>
                      <p:nvPr/>
                    </p:nvPicPr>
                    <p:blipFill>
                      <a:blip r:embed="rId4"/>
                      <a:stretch>
                        <a:fillRect/>
                      </a:stretch>
                    </p:blipFill>
                    <p:spPr>
                      <a:xfrm>
                        <a:off x="1444826" y="2503657"/>
                        <a:ext cx="9175100" cy="3181350"/>
                      </a:xfrm>
                      <a:prstGeom prst="rect">
                        <a:avLst/>
                      </a:prstGeom>
                    </p:spPr>
                  </p:pic>
                </p:oleObj>
              </mc:Fallback>
            </mc:AlternateContent>
          </a:graphicData>
        </a:graphic>
      </p:graphicFrame>
    </p:spTree>
    <p:extLst>
      <p:ext uri="{BB962C8B-B14F-4D97-AF65-F5344CB8AC3E}">
        <p14:creationId xmlns:p14="http://schemas.microsoft.com/office/powerpoint/2010/main" val="417969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Metrics</a:t>
            </a:r>
          </a:p>
        </p:txBody>
      </p:sp>
      <p:sp>
        <p:nvSpPr>
          <p:cNvPr id="3" name="Content Placeholder 2"/>
          <p:cNvSpPr>
            <a:spLocks noGrp="1"/>
          </p:cNvSpPr>
          <p:nvPr>
            <p:ph idx="1"/>
          </p:nvPr>
        </p:nvSpPr>
        <p:spPr>
          <a:xfrm>
            <a:off x="347472" y="1637229"/>
            <a:ext cx="4058273" cy="4047778"/>
          </a:xfrm>
        </p:spPr>
        <p:txBody>
          <a:bodyPr/>
          <a:lstStyle/>
          <a:p>
            <a:r>
              <a:rPr lang="en-US" dirty="0"/>
              <a:t>Current FY summary of downtime per group</a:t>
            </a:r>
          </a:p>
        </p:txBody>
      </p:sp>
      <p:graphicFrame>
        <p:nvGraphicFramePr>
          <p:cNvPr id="5" name="Chart 4"/>
          <p:cNvGraphicFramePr>
            <a:graphicFrameLocks/>
          </p:cNvGraphicFramePr>
          <p:nvPr/>
        </p:nvGraphicFramePr>
        <p:xfrm>
          <a:off x="4405745" y="0"/>
          <a:ext cx="7783080" cy="61632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570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Operations</a:t>
            </a:r>
          </a:p>
        </p:txBody>
      </p:sp>
      <p:sp>
        <p:nvSpPr>
          <p:cNvPr id="3" name="Content Placeholder 2"/>
          <p:cNvSpPr>
            <a:spLocks noGrp="1"/>
          </p:cNvSpPr>
          <p:nvPr>
            <p:ph idx="1"/>
          </p:nvPr>
        </p:nvSpPr>
        <p:spPr>
          <a:xfrm>
            <a:off x="344289" y="1011587"/>
            <a:ext cx="8415890" cy="4047778"/>
          </a:xfrm>
        </p:spPr>
        <p:txBody>
          <a:bodyPr/>
          <a:lstStyle/>
          <a:p>
            <a:r>
              <a:rPr lang="en-US" dirty="0"/>
              <a:t>Moving to 3 target changes per year to prevent disrupting the user program</a:t>
            </a:r>
          </a:p>
          <a:p>
            <a:r>
              <a:rPr lang="en-US" dirty="0"/>
              <a:t>Original expectations were 2 targets/year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53" y="2539703"/>
            <a:ext cx="7543800" cy="3886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803" y="139400"/>
            <a:ext cx="2819400" cy="5981700"/>
          </a:xfrm>
          <a:prstGeom prst="rect">
            <a:avLst/>
          </a:prstGeom>
        </p:spPr>
      </p:pic>
      <p:sp>
        <p:nvSpPr>
          <p:cNvPr id="8" name="TextBox 7"/>
          <p:cNvSpPr txBox="1"/>
          <p:nvPr/>
        </p:nvSpPr>
        <p:spPr>
          <a:xfrm rot="20048154">
            <a:off x="3874911" y="4311986"/>
            <a:ext cx="1518364" cy="341632"/>
          </a:xfrm>
          <a:prstGeom prst="rect">
            <a:avLst/>
          </a:prstGeom>
          <a:noFill/>
        </p:spPr>
        <p:txBody>
          <a:bodyPr wrap="none" rtlCol="0">
            <a:spAutoFit/>
          </a:bodyPr>
          <a:lstStyle/>
          <a:p>
            <a:pPr algn="ctr">
              <a:lnSpc>
                <a:spcPct val="90000"/>
              </a:lnSpc>
            </a:pPr>
            <a:r>
              <a:rPr lang="en-US" dirty="0"/>
              <a:t>Hg Channels</a:t>
            </a:r>
          </a:p>
        </p:txBody>
      </p:sp>
    </p:spTree>
    <p:extLst>
      <p:ext uri="{BB962C8B-B14F-4D97-AF65-F5344CB8AC3E}">
        <p14:creationId xmlns:p14="http://schemas.microsoft.com/office/powerpoint/2010/main" val="1890833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Operations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905" y="3243948"/>
            <a:ext cx="9473670" cy="320083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256" y="827224"/>
            <a:ext cx="3568700" cy="2349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291" y="149382"/>
            <a:ext cx="3822700" cy="2222500"/>
          </a:xfrm>
          <a:prstGeom prst="rect">
            <a:avLst/>
          </a:prstGeom>
        </p:spPr>
      </p:pic>
      <p:cxnSp>
        <p:nvCxnSpPr>
          <p:cNvPr id="8" name="Straight Arrow Connector 7"/>
          <p:cNvCxnSpPr/>
          <p:nvPr/>
        </p:nvCxnSpPr>
        <p:spPr>
          <a:xfrm flipV="1">
            <a:off x="7484533" y="1964267"/>
            <a:ext cx="2427108" cy="7337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511822" y="1964267"/>
            <a:ext cx="1896534" cy="23142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bwMode="auto">
          <a:xfrm>
            <a:off x="344288" y="1376852"/>
            <a:ext cx="3669968" cy="1400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Gas injection system online early FY18</a:t>
            </a:r>
          </a:p>
        </p:txBody>
      </p:sp>
    </p:spTree>
    <p:extLst>
      <p:ext uri="{BB962C8B-B14F-4D97-AF65-F5344CB8AC3E}">
        <p14:creationId xmlns:p14="http://schemas.microsoft.com/office/powerpoint/2010/main" val="77991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Controls</a:t>
            </a:r>
          </a:p>
        </p:txBody>
      </p:sp>
      <p:sp>
        <p:nvSpPr>
          <p:cNvPr id="3" name="Content Placeholder 2"/>
          <p:cNvSpPr>
            <a:spLocks noGrp="1"/>
          </p:cNvSpPr>
          <p:nvPr>
            <p:ph idx="1"/>
          </p:nvPr>
        </p:nvSpPr>
        <p:spPr>
          <a:xfrm>
            <a:off x="344289" y="1150986"/>
            <a:ext cx="5116712" cy="4047778"/>
          </a:xfrm>
        </p:spPr>
        <p:txBody>
          <a:bodyPr/>
          <a:lstStyle/>
          <a:p>
            <a:r>
              <a:rPr lang="en-US" dirty="0"/>
              <a:t>Operate source and RFQ during non-beam cycles</a:t>
            </a:r>
          </a:p>
          <a:p>
            <a:pPr lvl="1"/>
            <a:r>
              <a:rPr lang="en-US" dirty="0"/>
              <a:t>Maintain thermal stability </a:t>
            </a:r>
          </a:p>
          <a:p>
            <a:pPr lvl="1"/>
            <a:r>
              <a:rPr lang="en-US" dirty="0"/>
              <a:t>DO NOT generate beam</a:t>
            </a:r>
          </a:p>
          <a:p>
            <a:pPr lvl="2"/>
            <a:r>
              <a:rPr lang="en-US" dirty="0"/>
              <a:t>Blanking cycles</a:t>
            </a:r>
          </a:p>
          <a:p>
            <a:pPr lvl="3"/>
            <a:r>
              <a:rPr lang="en-US" dirty="0"/>
              <a:t>i.e. &lt; 60 Hz</a:t>
            </a:r>
          </a:p>
          <a:p>
            <a:pPr lvl="2"/>
            <a:r>
              <a:rPr lang="en-US" dirty="0"/>
              <a:t>MPS “faulted” states</a:t>
            </a:r>
          </a:p>
          <a:p>
            <a:pPr lvl="1"/>
            <a:r>
              <a:rPr lang="en-US" dirty="0"/>
              <a:t>Shift gates in time</a:t>
            </a:r>
          </a:p>
          <a:p>
            <a:pPr lvl="2"/>
            <a:r>
              <a:rPr lang="en-US" dirty="0"/>
              <a:t>Pulsed machine</a:t>
            </a:r>
          </a:p>
          <a:p>
            <a:pPr lvl="1"/>
            <a:r>
              <a:rPr lang="en-US" dirty="0"/>
              <a:t>Kickers/shutters</a:t>
            </a:r>
          </a:p>
          <a:p>
            <a:pPr lvl="2"/>
            <a:r>
              <a:rPr lang="en-US" dirty="0"/>
              <a:t>CW machine</a:t>
            </a:r>
          </a:p>
        </p:txBody>
      </p:sp>
      <p:sp>
        <p:nvSpPr>
          <p:cNvPr id="4" name="Rectangle 2"/>
          <p:cNvSpPr>
            <a:spLocks noChangeArrowheads="1"/>
          </p:cNvSpPr>
          <p:nvPr/>
        </p:nvSpPr>
        <p:spPr bwMode="auto">
          <a:xfrm>
            <a:off x="7781925"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490804214"/>
              </p:ext>
            </p:extLst>
          </p:nvPr>
        </p:nvGraphicFramePr>
        <p:xfrm>
          <a:off x="7781925" y="0"/>
          <a:ext cx="4406900" cy="3314700"/>
        </p:xfrm>
        <a:graphic>
          <a:graphicData uri="http://schemas.openxmlformats.org/presentationml/2006/ole">
            <mc:AlternateContent xmlns:mc="http://schemas.openxmlformats.org/markup-compatibility/2006">
              <mc:Choice xmlns:v="urn:schemas-microsoft-com:vml" Requires="v">
                <p:oleObj spid="_x0000_s1429" r:id="rId4" imgW="4152900" imgH="3124200" progId="Visio.Drawing.11">
                  <p:embed/>
                </p:oleObj>
              </mc:Choice>
              <mc:Fallback>
                <p:oleObj r:id="rId4" imgW="4152900" imgH="3124200"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1925" y="0"/>
                        <a:ext cx="4406900" cy="331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964613716"/>
              </p:ext>
            </p:extLst>
          </p:nvPr>
        </p:nvGraphicFramePr>
        <p:xfrm>
          <a:off x="5715000" y="3467100"/>
          <a:ext cx="4495800" cy="3390900"/>
        </p:xfrm>
        <a:graphic>
          <a:graphicData uri="http://schemas.openxmlformats.org/presentationml/2006/ole">
            <mc:AlternateContent xmlns:mc="http://schemas.openxmlformats.org/markup-compatibility/2006">
              <mc:Choice xmlns:v="urn:schemas-microsoft-com:vml" Requires="v">
                <p:oleObj spid="_x0000_s1430" r:id="rId6" imgW="4178300" imgH="3149600" progId="Visio.Drawing.11">
                  <p:embed/>
                </p:oleObj>
              </mc:Choice>
              <mc:Fallback>
                <p:oleObj r:id="rId6" imgW="4178300" imgH="3149600" progId="Visio.Drawing.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3467100"/>
                        <a:ext cx="4495800" cy="339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727700" y="67933"/>
            <a:ext cx="2460625" cy="840230"/>
          </a:xfrm>
          <a:prstGeom prst="rect">
            <a:avLst/>
          </a:prstGeom>
          <a:noFill/>
        </p:spPr>
        <p:txBody>
          <a:bodyPr wrap="square" rtlCol="0">
            <a:spAutoFit/>
          </a:bodyPr>
          <a:lstStyle/>
          <a:p>
            <a:pPr algn="ctr">
              <a:lnSpc>
                <a:spcPct val="90000"/>
              </a:lnSpc>
            </a:pPr>
            <a:r>
              <a:rPr lang="en-US" dirty="0"/>
              <a:t>Normal beam operations</a:t>
            </a:r>
          </a:p>
          <a:p>
            <a:pPr algn="ctr">
              <a:lnSpc>
                <a:spcPct val="90000"/>
              </a:lnSpc>
            </a:pPr>
            <a:r>
              <a:rPr lang="en-US" dirty="0"/>
              <a:t>“Beam On”</a:t>
            </a:r>
          </a:p>
        </p:txBody>
      </p:sp>
      <p:sp>
        <p:nvSpPr>
          <p:cNvPr id="9" name="TextBox 8"/>
          <p:cNvSpPr txBox="1"/>
          <p:nvPr/>
        </p:nvSpPr>
        <p:spPr>
          <a:xfrm>
            <a:off x="3807285" y="3467100"/>
            <a:ext cx="2187115" cy="840230"/>
          </a:xfrm>
          <a:prstGeom prst="rect">
            <a:avLst/>
          </a:prstGeom>
          <a:noFill/>
        </p:spPr>
        <p:txBody>
          <a:bodyPr wrap="square" rtlCol="0">
            <a:spAutoFit/>
          </a:bodyPr>
          <a:lstStyle/>
          <a:p>
            <a:pPr algn="ctr">
              <a:lnSpc>
                <a:spcPct val="90000"/>
              </a:lnSpc>
            </a:pPr>
            <a:r>
              <a:rPr lang="en-US" dirty="0"/>
              <a:t>Source shifted operations</a:t>
            </a:r>
          </a:p>
          <a:p>
            <a:pPr algn="ctr">
              <a:lnSpc>
                <a:spcPct val="90000"/>
              </a:lnSpc>
            </a:pPr>
            <a:r>
              <a:rPr lang="en-US" dirty="0"/>
              <a:t>”Beam Off”</a:t>
            </a:r>
          </a:p>
        </p:txBody>
      </p:sp>
      <p:sp>
        <p:nvSpPr>
          <p:cNvPr id="10" name="TextBox 9"/>
          <p:cNvSpPr txBox="1"/>
          <p:nvPr/>
        </p:nvSpPr>
        <p:spPr>
          <a:xfrm>
            <a:off x="5321300" y="1060563"/>
            <a:ext cx="2344623" cy="1588127"/>
          </a:xfrm>
          <a:prstGeom prst="rect">
            <a:avLst/>
          </a:prstGeom>
          <a:noFill/>
        </p:spPr>
        <p:txBody>
          <a:bodyPr wrap="square" rtlCol="0">
            <a:spAutoFit/>
          </a:bodyPr>
          <a:lstStyle/>
          <a:p>
            <a:pPr algn="ctr">
              <a:lnSpc>
                <a:spcPct val="90000"/>
              </a:lnSpc>
            </a:pPr>
            <a:r>
              <a:rPr lang="en-US" dirty="0"/>
              <a:t>Source operates while the RFQ is active, beam is accelerated through the RFQ and into the </a:t>
            </a:r>
            <a:r>
              <a:rPr lang="en-US" dirty="0" err="1"/>
              <a:t>Linac</a:t>
            </a:r>
            <a:endParaRPr lang="en-US" dirty="0"/>
          </a:p>
        </p:txBody>
      </p:sp>
      <p:sp>
        <p:nvSpPr>
          <p:cNvPr id="12" name="TextBox 11"/>
          <p:cNvSpPr txBox="1"/>
          <p:nvPr/>
        </p:nvSpPr>
        <p:spPr>
          <a:xfrm>
            <a:off x="3383537" y="4557100"/>
            <a:ext cx="2344623" cy="1588127"/>
          </a:xfrm>
          <a:prstGeom prst="rect">
            <a:avLst/>
          </a:prstGeom>
          <a:noFill/>
        </p:spPr>
        <p:txBody>
          <a:bodyPr wrap="square" rtlCol="0">
            <a:spAutoFit/>
          </a:bodyPr>
          <a:lstStyle/>
          <a:p>
            <a:pPr algn="ctr">
              <a:lnSpc>
                <a:spcPct val="90000"/>
              </a:lnSpc>
            </a:pPr>
            <a:r>
              <a:rPr lang="en-US" dirty="0"/>
              <a:t>Source operates almost 3 </a:t>
            </a:r>
            <a:r>
              <a:rPr lang="en-US" dirty="0" err="1"/>
              <a:t>ms</a:t>
            </a:r>
            <a:r>
              <a:rPr lang="en-US" dirty="0"/>
              <a:t> after the  RFQ is active, beam is not accelerated and is lost in the RFQ structure</a:t>
            </a:r>
          </a:p>
        </p:txBody>
      </p:sp>
      <p:sp>
        <p:nvSpPr>
          <p:cNvPr id="11" name="TextBox 10"/>
          <p:cNvSpPr txBox="1"/>
          <p:nvPr/>
        </p:nvSpPr>
        <p:spPr>
          <a:xfrm>
            <a:off x="10108424" y="3762565"/>
            <a:ext cx="2080401" cy="1338828"/>
          </a:xfrm>
          <a:prstGeom prst="rect">
            <a:avLst/>
          </a:prstGeom>
          <a:noFill/>
        </p:spPr>
        <p:txBody>
          <a:bodyPr wrap="square" rtlCol="0">
            <a:spAutoFit/>
          </a:bodyPr>
          <a:lstStyle/>
          <a:p>
            <a:pPr algn="ctr">
              <a:lnSpc>
                <a:spcPct val="90000"/>
              </a:lnSpc>
            </a:pPr>
            <a:r>
              <a:rPr lang="en-US" dirty="0"/>
              <a:t>End of Inject:</a:t>
            </a:r>
          </a:p>
          <a:p>
            <a:pPr algn="ctr">
              <a:lnSpc>
                <a:spcPct val="90000"/>
              </a:lnSpc>
            </a:pPr>
            <a:r>
              <a:rPr lang="en-US" dirty="0"/>
              <a:t>Timing Event that determines the “end” of an SNS Machine Cycle</a:t>
            </a:r>
          </a:p>
        </p:txBody>
      </p:sp>
    </p:spTree>
    <p:extLst>
      <p:ext uri="{BB962C8B-B14F-4D97-AF65-F5344CB8AC3E}">
        <p14:creationId xmlns:p14="http://schemas.microsoft.com/office/powerpoint/2010/main" val="111726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Controls</a:t>
            </a:r>
          </a:p>
        </p:txBody>
      </p:sp>
      <p:sp>
        <p:nvSpPr>
          <p:cNvPr id="3" name="Content Placeholder 2"/>
          <p:cNvSpPr>
            <a:spLocks noGrp="1"/>
          </p:cNvSpPr>
          <p:nvPr>
            <p:ph idx="1"/>
          </p:nvPr>
        </p:nvSpPr>
        <p:spPr>
          <a:xfrm>
            <a:off x="347472" y="773629"/>
            <a:ext cx="7153877" cy="1918590"/>
          </a:xfrm>
        </p:spPr>
        <p:txBody>
          <a:bodyPr/>
          <a:lstStyle/>
          <a:p>
            <a:r>
              <a:rPr lang="en-US" dirty="0"/>
              <a:t>DTL1 180° phase shift</a:t>
            </a:r>
          </a:p>
          <a:p>
            <a:pPr lvl="1"/>
            <a:r>
              <a:rPr lang="en-US" dirty="0"/>
              <a:t>Mitigate accelerating low leakage currents in the </a:t>
            </a:r>
            <a:r>
              <a:rPr lang="en-US" dirty="0" err="1"/>
              <a:t>Linac</a:t>
            </a:r>
            <a:r>
              <a:rPr lang="en-US" dirty="0"/>
              <a:t>, ~3 </a:t>
            </a:r>
            <a:r>
              <a:rPr lang="en-US" dirty="0" err="1"/>
              <a:t>uA</a:t>
            </a:r>
            <a:r>
              <a:rPr lang="en-US" dirty="0"/>
              <a:t> while the RFQ is on</a:t>
            </a:r>
          </a:p>
          <a:p>
            <a:pPr lvl="1"/>
            <a:r>
              <a:rPr lang="en-US" dirty="0"/>
              <a:t>Reduces heating in the SCL cavities</a:t>
            </a:r>
          </a:p>
          <a:p>
            <a:pPr lvl="1"/>
            <a:r>
              <a:rPr lang="en-US" dirty="0"/>
              <a:t>Eliminated in the 1</a:t>
            </a:r>
            <a:r>
              <a:rPr lang="en-US" baseline="30000" dirty="0"/>
              <a:t>st</a:t>
            </a:r>
            <a:r>
              <a:rPr lang="en-US" dirty="0"/>
              <a:t> warm RF structure</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274" y="3661118"/>
            <a:ext cx="5486400" cy="316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1091698412"/>
              </p:ext>
            </p:extLst>
          </p:nvPr>
        </p:nvGraphicFramePr>
        <p:xfrm>
          <a:off x="7693025" y="2730319"/>
          <a:ext cx="4495800" cy="3390900"/>
        </p:xfrm>
        <a:graphic>
          <a:graphicData uri="http://schemas.openxmlformats.org/presentationml/2006/ole">
            <mc:AlternateContent xmlns:mc="http://schemas.openxmlformats.org/markup-compatibility/2006">
              <mc:Choice xmlns:v="urn:schemas-microsoft-com:vml" Requires="v">
                <p:oleObj spid="_x0000_s2247" r:id="rId4" imgW="4178300" imgH="3149600" progId="Visio.Drawing.11">
                  <p:embed/>
                </p:oleObj>
              </mc:Choice>
              <mc:Fallback>
                <p:oleObj r:id="rId4" imgW="4178300" imgH="31496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3025" y="2730319"/>
                        <a:ext cx="4495800" cy="339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63747" y="4864100"/>
            <a:ext cx="2438044" cy="1102509"/>
          </a:xfrm>
          <a:prstGeom prst="rect">
            <a:avLst/>
          </a:prstGeom>
          <a:noFill/>
        </p:spPr>
        <p:txBody>
          <a:bodyPr wrap="square" rtlCol="0">
            <a:spAutoFit/>
          </a:bodyPr>
          <a:lstStyle/>
          <a:p>
            <a:pPr algn="ctr">
              <a:lnSpc>
                <a:spcPct val="90000"/>
              </a:lnSpc>
            </a:pPr>
            <a:r>
              <a:rPr lang="en-US" dirty="0"/>
              <a:t>High beam current pulses are generated by a 50-70 kW 2MHz </a:t>
            </a:r>
            <a:r>
              <a:rPr lang="en-US"/>
              <a:t>RF amplifier</a:t>
            </a:r>
            <a:endParaRPr lang="en-US" dirty="0"/>
          </a:p>
        </p:txBody>
      </p:sp>
      <p:sp>
        <p:nvSpPr>
          <p:cNvPr id="7" name="TextBox 6"/>
          <p:cNvSpPr txBox="1"/>
          <p:nvPr/>
        </p:nvSpPr>
        <p:spPr>
          <a:xfrm>
            <a:off x="3722271" y="2806519"/>
            <a:ext cx="2810753" cy="840230"/>
          </a:xfrm>
          <a:prstGeom prst="rect">
            <a:avLst/>
          </a:prstGeom>
          <a:noFill/>
        </p:spPr>
        <p:txBody>
          <a:bodyPr wrap="square" rtlCol="0">
            <a:spAutoFit/>
          </a:bodyPr>
          <a:lstStyle/>
          <a:p>
            <a:pPr algn="ctr">
              <a:lnSpc>
                <a:spcPct val="90000"/>
              </a:lnSpc>
            </a:pPr>
            <a:r>
              <a:rPr lang="en-US" dirty="0">
                <a:solidFill>
                  <a:srgbClr val="FF0000"/>
                </a:solidFill>
              </a:rPr>
              <a:t>~300 W 13MHz continuous RF generates a low power plasma</a:t>
            </a:r>
          </a:p>
        </p:txBody>
      </p:sp>
      <p:sp>
        <p:nvSpPr>
          <p:cNvPr id="8" name="Oval 60"/>
          <p:cNvSpPr>
            <a:spLocks noChangeArrowheads="1"/>
          </p:cNvSpPr>
          <p:nvPr/>
        </p:nvSpPr>
        <p:spPr bwMode="auto">
          <a:xfrm>
            <a:off x="7924800" y="3613150"/>
            <a:ext cx="1139771" cy="508000"/>
          </a:xfrm>
          <a:prstGeom prst="ellipse">
            <a:avLst/>
          </a:prstGeom>
          <a:noFill/>
          <a:ln w="28575">
            <a:solidFill>
              <a:schemeClr val="bg1"/>
            </a:solidFill>
            <a:round/>
            <a:headEnd/>
            <a:tailEnd/>
          </a:ln>
        </p:spPr>
        <p:txBody>
          <a:bodyPr wrap="square" anchor="ctr">
            <a:prstTxWarp prst="textNoShape">
              <a:avLst/>
            </a:prstTxWarp>
            <a:spAutoFit/>
          </a:bodyPr>
          <a:lstStyle/>
          <a:p>
            <a:endParaRPr lang="en-US"/>
          </a:p>
        </p:txBody>
      </p:sp>
      <p:sp>
        <p:nvSpPr>
          <p:cNvPr id="9" name="object 7"/>
          <p:cNvSpPr/>
          <p:nvPr/>
        </p:nvSpPr>
        <p:spPr>
          <a:xfrm>
            <a:off x="7501349" y="260961"/>
            <a:ext cx="2768533" cy="2133598"/>
          </a:xfrm>
          <a:prstGeom prst="rect">
            <a:avLst/>
          </a:prstGeom>
          <a:blipFill>
            <a:blip r:embed="rId6" cstate="print"/>
            <a:stretch>
              <a:fillRect/>
            </a:stretch>
          </a:blipFill>
        </p:spPr>
        <p:txBody>
          <a:bodyPr wrap="square" lIns="0" tIns="0" rIns="0" bIns="0" rtlCol="0"/>
          <a:lstStyle/>
          <a:p>
            <a:endParaRPr/>
          </a:p>
        </p:txBody>
      </p:sp>
      <p:sp>
        <p:nvSpPr>
          <p:cNvPr id="10" name="object 8"/>
          <p:cNvSpPr txBox="1"/>
          <p:nvPr/>
        </p:nvSpPr>
        <p:spPr>
          <a:xfrm>
            <a:off x="10431903" y="830948"/>
            <a:ext cx="1388653" cy="730969"/>
          </a:xfrm>
          <a:prstGeom prst="rect">
            <a:avLst/>
          </a:prstGeom>
        </p:spPr>
        <p:txBody>
          <a:bodyPr vert="horz" wrap="square" lIns="0" tIns="0" rIns="0" bIns="0" rtlCol="0">
            <a:spAutoFit/>
          </a:bodyPr>
          <a:lstStyle/>
          <a:p>
            <a:pPr marL="12700" marR="5080">
              <a:lnSpc>
                <a:spcPts val="1900"/>
              </a:lnSpc>
            </a:pPr>
            <a:r>
              <a:rPr sz="1600" dirty="0">
                <a:latin typeface="Arial"/>
                <a:cs typeface="Arial"/>
              </a:rPr>
              <a:t>Dark current seen using</a:t>
            </a:r>
            <a:r>
              <a:rPr sz="1600" spc="-105" dirty="0">
                <a:latin typeface="Arial"/>
                <a:cs typeface="Arial"/>
              </a:rPr>
              <a:t> </a:t>
            </a:r>
            <a:r>
              <a:rPr sz="1600" dirty="0">
                <a:latin typeface="Arial"/>
                <a:cs typeface="Arial"/>
              </a:rPr>
              <a:t>a  view</a:t>
            </a:r>
            <a:r>
              <a:rPr sz="1600" spc="-100" dirty="0">
                <a:latin typeface="Arial"/>
                <a:cs typeface="Arial"/>
              </a:rPr>
              <a:t> </a:t>
            </a:r>
            <a:r>
              <a:rPr sz="1600" dirty="0">
                <a:latin typeface="Arial"/>
                <a:cs typeface="Arial"/>
              </a:rPr>
              <a:t>screen</a:t>
            </a:r>
          </a:p>
        </p:txBody>
      </p:sp>
      <p:cxnSp>
        <p:nvCxnSpPr>
          <p:cNvPr id="13" name="Straight Arrow Connector 12"/>
          <p:cNvCxnSpPr/>
          <p:nvPr/>
        </p:nvCxnSpPr>
        <p:spPr>
          <a:xfrm>
            <a:off x="6540500" y="3302000"/>
            <a:ext cx="1384300" cy="5651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595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Controls</a:t>
            </a:r>
          </a:p>
        </p:txBody>
      </p:sp>
      <p:sp>
        <p:nvSpPr>
          <p:cNvPr id="3" name="Content Placeholder 2"/>
          <p:cNvSpPr>
            <a:spLocks noGrp="1"/>
          </p:cNvSpPr>
          <p:nvPr>
            <p:ph idx="1"/>
          </p:nvPr>
        </p:nvSpPr>
        <p:spPr>
          <a:xfrm>
            <a:off x="347472" y="951429"/>
            <a:ext cx="11419077" cy="4047778"/>
          </a:xfrm>
        </p:spPr>
        <p:txBody>
          <a:bodyPr/>
          <a:lstStyle/>
          <a:p>
            <a:r>
              <a:rPr lang="en-US" dirty="0"/>
              <a:t>Set Chopper to ”full chop” during beam blanking cycles</a:t>
            </a:r>
          </a:p>
          <a:p>
            <a:pPr lvl="1"/>
            <a:r>
              <a:rPr lang="en-US" dirty="0"/>
              <a:t>Use the LEBT Chopper to “blank” out shifted Ion Source pulses, up to 20 Hz</a:t>
            </a:r>
          </a:p>
          <a:p>
            <a:pPr lvl="2"/>
            <a:r>
              <a:rPr lang="en-US" dirty="0"/>
              <a:t>&gt;20 Hz increases the likelihood of damaging LEBT Chopper Target with increased heat load</a:t>
            </a:r>
          </a:p>
          <a:p>
            <a:pPr lvl="1"/>
            <a:r>
              <a:rPr lang="en-US" dirty="0"/>
              <a:t>Reduce contamination of the RFQ</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274" y="3661118"/>
            <a:ext cx="5486400" cy="3162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997532294"/>
              </p:ext>
            </p:extLst>
          </p:nvPr>
        </p:nvGraphicFramePr>
        <p:xfrm>
          <a:off x="7693025" y="2730319"/>
          <a:ext cx="4495800" cy="3390900"/>
        </p:xfrm>
        <a:graphic>
          <a:graphicData uri="http://schemas.openxmlformats.org/presentationml/2006/ole">
            <mc:AlternateContent xmlns:mc="http://schemas.openxmlformats.org/markup-compatibility/2006">
              <mc:Choice xmlns:v="urn:schemas-microsoft-com:vml" Requires="v">
                <p:oleObj spid="_x0000_s3262" r:id="rId4" imgW="4178300" imgH="3149600" progId="Visio.Drawing.11">
                  <p:embed/>
                </p:oleObj>
              </mc:Choice>
              <mc:Fallback>
                <p:oleObj r:id="rId4" imgW="4178300" imgH="31496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3025" y="2730319"/>
                        <a:ext cx="4495800" cy="339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821293" y="2730319"/>
            <a:ext cx="2438044" cy="1089529"/>
          </a:xfrm>
          <a:prstGeom prst="rect">
            <a:avLst/>
          </a:prstGeom>
          <a:noFill/>
        </p:spPr>
        <p:txBody>
          <a:bodyPr wrap="square" rtlCol="0">
            <a:spAutoFit/>
          </a:bodyPr>
          <a:lstStyle/>
          <a:p>
            <a:pPr algn="ctr">
              <a:lnSpc>
                <a:spcPct val="90000"/>
              </a:lnSpc>
            </a:pPr>
            <a:r>
              <a:rPr lang="en-US" dirty="0">
                <a:solidFill>
                  <a:srgbClr val="FF0000"/>
                </a:solidFill>
              </a:rPr>
              <a:t>High beam current pulses are generated by a 50-70 kW 2MHz RF amplifier</a:t>
            </a:r>
          </a:p>
        </p:txBody>
      </p:sp>
      <p:sp>
        <p:nvSpPr>
          <p:cNvPr id="7" name="TextBox 6"/>
          <p:cNvSpPr txBox="1"/>
          <p:nvPr/>
        </p:nvSpPr>
        <p:spPr>
          <a:xfrm>
            <a:off x="0" y="4938210"/>
            <a:ext cx="2810753" cy="840230"/>
          </a:xfrm>
          <a:prstGeom prst="rect">
            <a:avLst/>
          </a:prstGeom>
          <a:noFill/>
        </p:spPr>
        <p:txBody>
          <a:bodyPr wrap="square" rtlCol="0">
            <a:spAutoFit/>
          </a:bodyPr>
          <a:lstStyle/>
          <a:p>
            <a:pPr algn="ctr">
              <a:lnSpc>
                <a:spcPct val="90000"/>
              </a:lnSpc>
            </a:pPr>
            <a:r>
              <a:rPr lang="en-US" dirty="0"/>
              <a:t>~300 W 13MHz continuous RF generates a low power plasma</a:t>
            </a:r>
          </a:p>
        </p:txBody>
      </p:sp>
      <p:sp>
        <p:nvSpPr>
          <p:cNvPr id="8" name="Oval 60"/>
          <p:cNvSpPr>
            <a:spLocks noChangeArrowheads="1"/>
          </p:cNvSpPr>
          <p:nvPr/>
        </p:nvSpPr>
        <p:spPr bwMode="auto">
          <a:xfrm>
            <a:off x="9163272" y="3276923"/>
            <a:ext cx="1139771" cy="508000"/>
          </a:xfrm>
          <a:prstGeom prst="ellipse">
            <a:avLst/>
          </a:prstGeom>
          <a:noFill/>
          <a:ln w="28575">
            <a:solidFill>
              <a:schemeClr val="bg1"/>
            </a:solidFill>
            <a:round/>
            <a:headEnd/>
            <a:tailEnd/>
          </a:ln>
        </p:spPr>
        <p:txBody>
          <a:bodyPr wrap="square" anchor="ctr">
            <a:prstTxWarp prst="textNoShape">
              <a:avLst/>
            </a:prstTxWarp>
            <a:spAutoFit/>
          </a:bodyPr>
          <a:lstStyle/>
          <a:p>
            <a:endParaRPr lang="en-US"/>
          </a:p>
        </p:txBody>
      </p:sp>
      <p:cxnSp>
        <p:nvCxnSpPr>
          <p:cNvPr id="9" name="Straight Arrow Connector 8"/>
          <p:cNvCxnSpPr/>
          <p:nvPr/>
        </p:nvCxnSpPr>
        <p:spPr>
          <a:xfrm>
            <a:off x="6540500" y="3302000"/>
            <a:ext cx="2545862" cy="2289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60"/>
          <p:cNvSpPr>
            <a:spLocks noChangeArrowheads="1"/>
          </p:cNvSpPr>
          <p:nvPr/>
        </p:nvSpPr>
        <p:spPr bwMode="auto">
          <a:xfrm>
            <a:off x="5938891" y="4373518"/>
            <a:ext cx="1244490" cy="1159269"/>
          </a:xfrm>
          <a:prstGeom prst="ellipse">
            <a:avLst/>
          </a:prstGeom>
          <a:noFill/>
          <a:ln w="28575">
            <a:solidFill>
              <a:schemeClr val="accent5"/>
            </a:solidFill>
            <a:round/>
            <a:headEnd/>
            <a:tailEnd/>
          </a:ln>
        </p:spPr>
        <p:txBody>
          <a:bodyPr wrap="square" anchor="ctr">
            <a:prstTxWarp prst="textNoShape">
              <a:avLst/>
            </a:prstTxWarp>
            <a:spAutoFit/>
          </a:bodyPr>
          <a:lstStyle/>
          <a:p>
            <a:endParaRPr lang="en-US"/>
          </a:p>
        </p:txBody>
      </p:sp>
    </p:spTree>
    <p:extLst>
      <p:ext uri="{BB962C8B-B14F-4D97-AF65-F5344CB8AC3E}">
        <p14:creationId xmlns:p14="http://schemas.microsoft.com/office/powerpoint/2010/main" val="672376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Protection by equipment</a:t>
            </a:r>
            <a:r>
              <a:rPr lang="en-US" spc="-55" dirty="0"/>
              <a:t> </a:t>
            </a:r>
            <a:r>
              <a:rPr lang="en-US" spc="-15" dirty="0"/>
              <a:t>lock-down</a:t>
            </a:r>
            <a:endParaRPr lang="en-US" dirty="0"/>
          </a:p>
        </p:txBody>
      </p:sp>
      <p:sp>
        <p:nvSpPr>
          <p:cNvPr id="3" name="Content Placeholder 2"/>
          <p:cNvSpPr>
            <a:spLocks noGrp="1"/>
          </p:cNvSpPr>
          <p:nvPr>
            <p:ph idx="1"/>
          </p:nvPr>
        </p:nvSpPr>
        <p:spPr>
          <a:xfrm>
            <a:off x="344288" y="1150987"/>
            <a:ext cx="4133583" cy="4047778"/>
          </a:xfrm>
        </p:spPr>
        <p:txBody>
          <a:bodyPr/>
          <a:lstStyle/>
          <a:p>
            <a:pPr marL="359410" marR="518795" indent="-228600">
              <a:lnSpc>
                <a:spcPts val="2800"/>
              </a:lnSpc>
            </a:pPr>
            <a:r>
              <a:rPr lang="en-US" dirty="0"/>
              <a:t>Another method to limit beam pulse is to lock</a:t>
            </a:r>
            <a:r>
              <a:rPr lang="en-US" spc="-300" dirty="0"/>
              <a:t> </a:t>
            </a:r>
            <a:r>
              <a:rPr lang="en-US" dirty="0"/>
              <a:t>down certain control</a:t>
            </a:r>
            <a:r>
              <a:rPr lang="en-US" spc="-100" dirty="0"/>
              <a:t> </a:t>
            </a:r>
            <a:r>
              <a:rPr lang="en-US" dirty="0"/>
              <a:t>parameters</a:t>
            </a:r>
            <a:endParaRPr lang="en-US" dirty="0">
              <a:latin typeface="Helvetica"/>
              <a:cs typeface="Helvetica"/>
            </a:endParaRPr>
          </a:p>
          <a:p>
            <a:pPr marL="359410" marR="5080" indent="-228600">
              <a:lnSpc>
                <a:spcPts val="2800"/>
              </a:lnSpc>
            </a:pPr>
            <a:r>
              <a:rPr lang="en-US" dirty="0"/>
              <a:t>At SNS, the operators manually set a gate generator</a:t>
            </a:r>
            <a:r>
              <a:rPr lang="en-US" spc="-450" dirty="0"/>
              <a:t> </a:t>
            </a:r>
            <a:r>
              <a:rPr lang="en-US" dirty="0"/>
              <a:t>in the Front-end building to limit the possible source beam pulse</a:t>
            </a:r>
            <a:r>
              <a:rPr lang="en-US" spc="-110" dirty="0"/>
              <a:t> </a:t>
            </a:r>
            <a:r>
              <a:rPr lang="en-US" dirty="0"/>
              <a:t>length</a:t>
            </a:r>
          </a:p>
          <a:p>
            <a:pPr marL="754697" marR="5080" lvl="1" indent="-228600">
              <a:lnSpc>
                <a:spcPts val="2800"/>
              </a:lnSpc>
            </a:pPr>
            <a:r>
              <a:rPr lang="en-US" sz="2000" dirty="0">
                <a:latin typeface="Helvetica"/>
                <a:cs typeface="Helvetica"/>
              </a:rPr>
              <a:t>The pulse can be &lt; but not &gt; than this setting, truncated by the DG535</a:t>
            </a:r>
          </a:p>
          <a:p>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986" y="1318039"/>
            <a:ext cx="754866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proj\MPSAIP\IMG_3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3399" y="0"/>
            <a:ext cx="3395426" cy="45259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466683" y="954741"/>
            <a:ext cx="1364476" cy="1338828"/>
          </a:xfrm>
          <a:prstGeom prst="rect">
            <a:avLst/>
          </a:prstGeom>
          <a:noFill/>
        </p:spPr>
        <p:txBody>
          <a:bodyPr wrap="none" rtlCol="0">
            <a:spAutoFit/>
          </a:bodyPr>
          <a:lstStyle/>
          <a:p>
            <a:pPr algn="ctr">
              <a:lnSpc>
                <a:spcPct val="90000"/>
              </a:lnSpc>
            </a:pPr>
            <a:r>
              <a:rPr lang="en-US" dirty="0"/>
              <a:t>DG535</a:t>
            </a:r>
          </a:p>
          <a:p>
            <a:pPr algn="ctr">
              <a:lnSpc>
                <a:spcPct val="90000"/>
              </a:lnSpc>
            </a:pPr>
            <a:r>
              <a:rPr lang="en-US" dirty="0"/>
              <a:t>Rep rate</a:t>
            </a:r>
          </a:p>
          <a:p>
            <a:pPr algn="ctr">
              <a:lnSpc>
                <a:spcPct val="90000"/>
              </a:lnSpc>
            </a:pPr>
            <a:r>
              <a:rPr lang="en-US" dirty="0"/>
              <a:t>and</a:t>
            </a:r>
          </a:p>
          <a:p>
            <a:pPr algn="ctr">
              <a:lnSpc>
                <a:spcPct val="90000"/>
              </a:lnSpc>
            </a:pPr>
            <a:r>
              <a:rPr lang="en-US" dirty="0"/>
              <a:t>Pulse width</a:t>
            </a:r>
          </a:p>
          <a:p>
            <a:pPr algn="ctr">
              <a:lnSpc>
                <a:spcPct val="90000"/>
              </a:lnSpc>
            </a:pPr>
            <a:r>
              <a:rPr lang="en-US" dirty="0"/>
              <a:t>limits</a:t>
            </a:r>
          </a:p>
        </p:txBody>
      </p:sp>
      <p:sp>
        <p:nvSpPr>
          <p:cNvPr id="7" name="Oval 60"/>
          <p:cNvSpPr>
            <a:spLocks noChangeArrowheads="1"/>
          </p:cNvSpPr>
          <p:nvPr/>
        </p:nvSpPr>
        <p:spPr bwMode="auto">
          <a:xfrm>
            <a:off x="9660307" y="1900024"/>
            <a:ext cx="1661610" cy="2205318"/>
          </a:xfrm>
          <a:prstGeom prst="ellipse">
            <a:avLst/>
          </a:prstGeom>
          <a:noFill/>
          <a:ln w="28575">
            <a:solidFill>
              <a:schemeClr val="accent5"/>
            </a:solidFill>
            <a:round/>
            <a:headEnd/>
            <a:tailEnd/>
          </a:ln>
        </p:spPr>
        <p:txBody>
          <a:bodyPr wrap="square" anchor="ctr">
            <a:prstTxWarp prst="textNoShape">
              <a:avLst/>
            </a:prstTxWarp>
            <a:spAutoFit/>
          </a:bodyPr>
          <a:lstStyle/>
          <a:p>
            <a:endParaRPr lang="en-US"/>
          </a:p>
        </p:txBody>
      </p:sp>
      <p:sp>
        <p:nvSpPr>
          <p:cNvPr id="8" name="TextBox 7"/>
          <p:cNvSpPr txBox="1"/>
          <p:nvPr/>
        </p:nvSpPr>
        <p:spPr>
          <a:xfrm>
            <a:off x="6953722" y="3900984"/>
            <a:ext cx="1877437" cy="590931"/>
          </a:xfrm>
          <a:prstGeom prst="rect">
            <a:avLst/>
          </a:prstGeom>
          <a:noFill/>
        </p:spPr>
        <p:txBody>
          <a:bodyPr wrap="none" rtlCol="0">
            <a:spAutoFit/>
          </a:bodyPr>
          <a:lstStyle/>
          <a:p>
            <a:pPr algn="ctr">
              <a:lnSpc>
                <a:spcPct val="90000"/>
              </a:lnSpc>
            </a:pPr>
            <a:r>
              <a:rPr lang="en-US" dirty="0"/>
              <a:t>Radiation Safety</a:t>
            </a:r>
          </a:p>
          <a:p>
            <a:pPr algn="ctr">
              <a:lnSpc>
                <a:spcPct val="90000"/>
              </a:lnSpc>
            </a:pPr>
            <a:r>
              <a:rPr lang="en-US" dirty="0"/>
              <a:t>RS-Hold</a:t>
            </a:r>
          </a:p>
        </p:txBody>
      </p:sp>
      <p:cxnSp>
        <p:nvCxnSpPr>
          <p:cNvPr id="10" name="Straight Arrow Connector 9"/>
          <p:cNvCxnSpPr>
            <a:stCxn id="8" idx="0"/>
          </p:cNvCxnSpPr>
          <p:nvPr/>
        </p:nvCxnSpPr>
        <p:spPr>
          <a:xfrm flipV="1">
            <a:off x="7892441" y="3241964"/>
            <a:ext cx="2369159" cy="659020"/>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52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Controls</a:t>
            </a:r>
          </a:p>
        </p:txBody>
      </p:sp>
      <p:sp>
        <p:nvSpPr>
          <p:cNvPr id="3" name="Content Placeholder 2"/>
          <p:cNvSpPr>
            <a:spLocks noGrp="1"/>
          </p:cNvSpPr>
          <p:nvPr>
            <p:ph idx="1"/>
          </p:nvPr>
        </p:nvSpPr>
        <p:spPr>
          <a:xfrm>
            <a:off x="347472" y="904915"/>
            <a:ext cx="6772655" cy="4411792"/>
          </a:xfrm>
        </p:spPr>
        <p:txBody>
          <a:bodyPr/>
          <a:lstStyle/>
          <a:p>
            <a:r>
              <a:rPr lang="en-US" dirty="0"/>
              <a:t>Warm </a:t>
            </a:r>
            <a:r>
              <a:rPr lang="en-US" dirty="0" err="1"/>
              <a:t>Linac</a:t>
            </a:r>
            <a:r>
              <a:rPr lang="en-US" dirty="0"/>
              <a:t> Resonance Control Cooling System (RCCS)</a:t>
            </a:r>
          </a:p>
          <a:p>
            <a:r>
              <a:rPr lang="en-US" dirty="0"/>
              <a:t>Provide thermal stability for resonance control to reduce beam losses </a:t>
            </a:r>
          </a:p>
          <a:p>
            <a:r>
              <a:rPr lang="en-US" dirty="0"/>
              <a:t>10 system, one for each set of warm cavities</a:t>
            </a:r>
          </a:p>
          <a:p>
            <a:pPr lvl="1"/>
            <a:r>
              <a:rPr lang="en-US" dirty="0"/>
              <a:t>6 DTL</a:t>
            </a:r>
          </a:p>
          <a:p>
            <a:pPr lvl="1"/>
            <a:r>
              <a:rPr lang="en-US" dirty="0"/>
              <a:t>4 CCL</a:t>
            </a:r>
          </a:p>
          <a:p>
            <a:endParaRPr lang="en-US" dirty="0"/>
          </a:p>
        </p:txBody>
      </p:sp>
      <p:pic>
        <p:nvPicPr>
          <p:cNvPr id="4" name="image1.jpeg"/>
          <p:cNvPicPr/>
          <p:nvPr/>
        </p:nvPicPr>
        <p:blipFill>
          <a:blip r:embed="rId2" cstate="print"/>
          <a:stretch>
            <a:fillRect/>
          </a:stretch>
        </p:blipFill>
        <p:spPr>
          <a:xfrm>
            <a:off x="7366000" y="320039"/>
            <a:ext cx="4571935" cy="4112261"/>
          </a:xfrm>
          <a:prstGeom prst="rect">
            <a:avLst/>
          </a:prstGeom>
        </p:spPr>
      </p:pic>
      <p:sp>
        <p:nvSpPr>
          <p:cNvPr id="5" name="TextBox 4"/>
          <p:cNvSpPr txBox="1"/>
          <p:nvPr/>
        </p:nvSpPr>
        <p:spPr>
          <a:xfrm>
            <a:off x="9094023" y="4554876"/>
            <a:ext cx="2672526" cy="341632"/>
          </a:xfrm>
          <a:prstGeom prst="rect">
            <a:avLst/>
          </a:prstGeom>
          <a:noFill/>
        </p:spPr>
        <p:txBody>
          <a:bodyPr wrap="none" rtlCol="0">
            <a:spAutoFit/>
          </a:bodyPr>
          <a:lstStyle/>
          <a:p>
            <a:pPr algn="ctr">
              <a:lnSpc>
                <a:spcPct val="90000"/>
              </a:lnSpc>
            </a:pPr>
            <a:r>
              <a:rPr lang="en-US" dirty="0"/>
              <a:t>Hot and cold flow valves</a:t>
            </a:r>
          </a:p>
        </p:txBody>
      </p:sp>
      <p:cxnSp>
        <p:nvCxnSpPr>
          <p:cNvPr id="7" name="Straight Arrow Connector 6"/>
          <p:cNvCxnSpPr/>
          <p:nvPr/>
        </p:nvCxnSpPr>
        <p:spPr>
          <a:xfrm flipH="1" flipV="1">
            <a:off x="7717636" y="2728200"/>
            <a:ext cx="2654454" cy="182667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0313894" y="3702827"/>
            <a:ext cx="116392" cy="8520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633" y="3889094"/>
            <a:ext cx="4815068" cy="2708476"/>
          </a:xfrm>
          <a:prstGeom prst="rect">
            <a:avLst/>
          </a:prstGeom>
        </p:spPr>
      </p:pic>
      <p:sp>
        <p:nvSpPr>
          <p:cNvPr id="14" name="TextBox 13"/>
          <p:cNvSpPr txBox="1"/>
          <p:nvPr/>
        </p:nvSpPr>
        <p:spPr>
          <a:xfrm>
            <a:off x="7120127" y="5738621"/>
            <a:ext cx="761747" cy="590931"/>
          </a:xfrm>
          <a:prstGeom prst="rect">
            <a:avLst/>
          </a:prstGeom>
          <a:noFill/>
        </p:spPr>
        <p:txBody>
          <a:bodyPr wrap="none" rtlCol="0">
            <a:spAutoFit/>
          </a:bodyPr>
          <a:lstStyle/>
          <a:p>
            <a:pPr algn="ctr">
              <a:lnSpc>
                <a:spcPct val="90000"/>
              </a:lnSpc>
            </a:pPr>
            <a:r>
              <a:rPr lang="en-US" dirty="0"/>
              <a:t>SNS </a:t>
            </a:r>
          </a:p>
          <a:p>
            <a:pPr algn="ctr">
              <a:lnSpc>
                <a:spcPct val="90000"/>
              </a:lnSpc>
            </a:pPr>
            <a:r>
              <a:rPr lang="en-US" dirty="0"/>
              <a:t>CCLs</a:t>
            </a:r>
          </a:p>
        </p:txBody>
      </p:sp>
    </p:spTree>
    <p:extLst>
      <p:ext uri="{BB962C8B-B14F-4D97-AF65-F5344CB8AC3E}">
        <p14:creationId xmlns:p14="http://schemas.microsoft.com/office/powerpoint/2010/main" val="1535879032"/>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16x9 template_160224.potx" id="{930A1FE7-899C-429C-9A7B-B4120EDA2500}" vid="{ED05B0BB-804E-4787-B968-2C7B96C9F4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73FA30-E52B-4957-9A65-D804FFD77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7F9EDA5-EFC2-4489-88D4-3BB4DE3A40D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45C0BEF-D72B-4E96-BDD4-5C583B12DE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 16x9 template_160226 (1)</Template>
  <TotalTime>0</TotalTime>
  <Words>2327</Words>
  <Application>Microsoft Macintosh PowerPoint</Application>
  <PresentationFormat>Custom</PresentationFormat>
  <Paragraphs>447</Paragraphs>
  <Slides>46</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46</vt:i4>
      </vt:variant>
    </vt:vector>
  </HeadingPairs>
  <TitlesOfParts>
    <vt:vector size="55" baseType="lpstr">
      <vt:lpstr>Arial</vt:lpstr>
      <vt:lpstr>Arial Black</vt:lpstr>
      <vt:lpstr>Arial Narrow</vt:lpstr>
      <vt:lpstr>Calibri</vt:lpstr>
      <vt:lpstr>Helvetica</vt:lpstr>
      <vt:lpstr>Presentations (Wide Screen)</vt:lpstr>
      <vt:lpstr>PowerPoint.Slide.8</vt:lpstr>
      <vt:lpstr>Visio.Drawing.11</vt:lpstr>
      <vt:lpstr>Worksheet</vt:lpstr>
      <vt:lpstr>Controls and Interlocks</vt:lpstr>
      <vt:lpstr>Terminating Beam</vt:lpstr>
      <vt:lpstr>The “Machine Cycle”</vt:lpstr>
      <vt:lpstr>The Machine Cycle</vt:lpstr>
      <vt:lpstr>Beam Controls</vt:lpstr>
      <vt:lpstr>Beam Controls</vt:lpstr>
      <vt:lpstr>Beam Controls</vt:lpstr>
      <vt:lpstr>Protection by equipment lock-down</vt:lpstr>
      <vt:lpstr>Beam Controls</vt:lpstr>
      <vt:lpstr>PACE</vt:lpstr>
      <vt:lpstr>Configuration Control</vt:lpstr>
      <vt:lpstr>Software Interlocks</vt:lpstr>
      <vt:lpstr>Protection by alarms</vt:lpstr>
      <vt:lpstr>User Screens</vt:lpstr>
      <vt:lpstr>Moving forward STS</vt:lpstr>
      <vt:lpstr>Implementing Interlocks</vt:lpstr>
      <vt:lpstr>The Magic FPGA</vt:lpstr>
      <vt:lpstr>FPGA “basic” SRAM architecture</vt:lpstr>
      <vt:lpstr>FPGA architecture </vt:lpstr>
      <vt:lpstr>Microcontroller “basic” architecture</vt:lpstr>
      <vt:lpstr>Basic CPU Example </vt:lpstr>
      <vt:lpstr>Basic Similarities</vt:lpstr>
      <vt:lpstr>Basic Differences</vt:lpstr>
      <vt:lpstr>Single Event Upset (SEU)</vt:lpstr>
      <vt:lpstr>Error detection</vt:lpstr>
      <vt:lpstr>CPU SEU Example </vt:lpstr>
      <vt:lpstr>FPGA SEU Example</vt:lpstr>
      <vt:lpstr>Other failure modes</vt:lpstr>
      <vt:lpstr>Accelerator PPS Grounding Error</vt:lpstr>
      <vt:lpstr>Accelerator PPS Grounding Error</vt:lpstr>
      <vt:lpstr>Biased input “good condition”</vt:lpstr>
      <vt:lpstr>Sneak Circuit – Outputs Bias Inputs</vt:lpstr>
      <vt:lpstr>Machine Protection and Operation</vt:lpstr>
      <vt:lpstr>From Commissioning to Operations</vt:lpstr>
      <vt:lpstr>From Commissioning to Operations</vt:lpstr>
      <vt:lpstr>Machine availability </vt:lpstr>
      <vt:lpstr>MPS Installations </vt:lpstr>
      <vt:lpstr>Masking interlocks</vt:lpstr>
      <vt:lpstr>Administrative</vt:lpstr>
      <vt:lpstr>Operational disruptions </vt:lpstr>
      <vt:lpstr>Operating Metrics</vt:lpstr>
      <vt:lpstr>Operating Metrics</vt:lpstr>
      <vt:lpstr>Operating Metrics</vt:lpstr>
      <vt:lpstr>Operating Metrics</vt:lpstr>
      <vt:lpstr>Sustaining Operations</vt:lpstr>
      <vt:lpstr>Sustaining Operations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Curry, Douglas E.</dc:creator>
  <cp:lastModifiedBy/>
  <cp:revision>1</cp:revision>
  <dcterms:created xsi:type="dcterms:W3CDTF">2017-01-09T18:54:23Z</dcterms:created>
  <dcterms:modified xsi:type="dcterms:W3CDTF">2020-01-14T20:44:31Z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